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75"/>
  </p:notesMasterIdLst>
  <p:sldIdLst>
    <p:sldId id="256" r:id="rId2"/>
    <p:sldId id="349" r:id="rId3"/>
    <p:sldId id="335" r:id="rId4"/>
    <p:sldId id="313" r:id="rId5"/>
    <p:sldId id="314" r:id="rId6"/>
    <p:sldId id="315" r:id="rId7"/>
    <p:sldId id="317" r:id="rId8"/>
    <p:sldId id="320" r:id="rId9"/>
    <p:sldId id="323" r:id="rId10"/>
    <p:sldId id="322" r:id="rId11"/>
    <p:sldId id="324" r:id="rId12"/>
    <p:sldId id="321" r:id="rId13"/>
    <p:sldId id="325" r:id="rId14"/>
    <p:sldId id="326" r:id="rId15"/>
    <p:sldId id="327" r:id="rId16"/>
    <p:sldId id="328" r:id="rId17"/>
    <p:sldId id="329" r:id="rId18"/>
    <p:sldId id="330" r:id="rId19"/>
    <p:sldId id="332" r:id="rId20"/>
    <p:sldId id="331" r:id="rId21"/>
    <p:sldId id="334" r:id="rId22"/>
    <p:sldId id="333" r:id="rId23"/>
    <p:sldId id="337" r:id="rId24"/>
    <p:sldId id="338" r:id="rId25"/>
    <p:sldId id="339" r:id="rId26"/>
    <p:sldId id="340" r:id="rId27"/>
    <p:sldId id="341" r:id="rId28"/>
    <p:sldId id="342" r:id="rId29"/>
    <p:sldId id="316" r:id="rId30"/>
    <p:sldId id="257" r:id="rId31"/>
    <p:sldId id="275" r:id="rId32"/>
    <p:sldId id="276" r:id="rId33"/>
    <p:sldId id="279" r:id="rId34"/>
    <p:sldId id="277" r:id="rId35"/>
    <p:sldId id="278" r:id="rId36"/>
    <p:sldId id="283" r:id="rId37"/>
    <p:sldId id="293" r:id="rId38"/>
    <p:sldId id="280" r:id="rId39"/>
    <p:sldId id="281" r:id="rId40"/>
    <p:sldId id="343" r:id="rId41"/>
    <p:sldId id="282" r:id="rId42"/>
    <p:sldId id="284" r:id="rId43"/>
    <p:sldId id="294" r:id="rId44"/>
    <p:sldId id="285" r:id="rId45"/>
    <p:sldId id="286" r:id="rId46"/>
    <p:sldId id="287" r:id="rId47"/>
    <p:sldId id="288" r:id="rId48"/>
    <p:sldId id="291" r:id="rId49"/>
    <p:sldId id="292" r:id="rId50"/>
    <p:sldId id="295" r:id="rId51"/>
    <p:sldId id="296" r:id="rId52"/>
    <p:sldId id="297" r:id="rId53"/>
    <p:sldId id="344" r:id="rId54"/>
    <p:sldId id="298" r:id="rId55"/>
    <p:sldId id="299" r:id="rId56"/>
    <p:sldId id="300" r:id="rId57"/>
    <p:sldId id="350" r:id="rId58"/>
    <p:sldId id="301" r:id="rId59"/>
    <p:sldId id="305" r:id="rId60"/>
    <p:sldId id="302" r:id="rId61"/>
    <p:sldId id="303" r:id="rId62"/>
    <p:sldId id="306" r:id="rId63"/>
    <p:sldId id="307" r:id="rId64"/>
    <p:sldId id="345" r:id="rId65"/>
    <p:sldId id="308" r:id="rId66"/>
    <p:sldId id="309" r:id="rId67"/>
    <p:sldId id="310" r:id="rId68"/>
    <p:sldId id="311" r:id="rId69"/>
    <p:sldId id="312" r:id="rId70"/>
    <p:sldId id="347" r:id="rId71"/>
    <p:sldId id="348" r:id="rId72"/>
    <p:sldId id="273" r:id="rId73"/>
    <p:sldId id="274" r:id="rId74"/>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975" autoAdjust="0"/>
  </p:normalViewPr>
  <p:slideViewPr>
    <p:cSldViewPr>
      <p:cViewPr varScale="1">
        <p:scale>
          <a:sx n="60" d="100"/>
          <a:sy n="60" d="100"/>
        </p:scale>
        <p:origin x="-165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random</a:t>
            </a:r>
            <a:r>
              <a:rPr lang="en-US" baseline="0" dirty="0" smtClean="0"/>
              <a:t> query, a static balanced partition scheme might be the best solution</a:t>
            </a:r>
          </a:p>
          <a:p>
            <a:r>
              <a:rPr lang="en-US" baseline="0" dirty="0" smtClean="0"/>
              <a:t>For internal query, a static balanced partition scheme might work but intensive internal query on a specific partition might lead to unbalanced workload</a:t>
            </a:r>
          </a:p>
          <a:p>
            <a:r>
              <a:rPr lang="en-US" baseline="0" dirty="0" smtClean="0"/>
              <a:t>For cross partition query, the static partition scheme might fail due to inter machine communications </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C2EC3474-0EAB-41F4-B3BF-6AC3B66B6C84}" type="slidenum">
              <a:rPr lang="zh-CN" altLang="en-US" smtClean="0"/>
              <a:pPr/>
              <a:t>40</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SEDGE</a:t>
            </a:r>
            <a:r>
              <a:rPr lang="en-US" baseline="0" dirty="0" smtClean="0"/>
              <a:t> is designed to eliminate inter-machine communication as much as possible</a:t>
            </a:r>
          </a:p>
          <a:p>
            <a:r>
              <a:rPr lang="en-US" baseline="0" dirty="0" smtClean="0"/>
              <a:t>The offline part first partitions the input graph in a distributed manner and distributes them to multiple workers. It creates multiple partition sets so that each set runs independently</a:t>
            </a:r>
          </a:p>
          <a:p>
            <a:r>
              <a:rPr lang="en-US" baseline="0" dirty="0" smtClean="0"/>
              <a:t>The online part collects statistical information from workers and actively generates and removes partitions to accommodate the changing workload</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baseline="0" dirty="0" smtClean="0">
                <a:solidFill>
                  <a:schemeClr val="tx1"/>
                </a:solidFill>
                <a:latin typeface="+mn-lt"/>
                <a:ea typeface="+mn-ea"/>
                <a:cs typeface="+mn-cs"/>
              </a:rPr>
              <a:t>When cross-partition hotspots exist, primary partitions have to communicate with each other frequently to answer cross-partition queries. Instead of replicating multiple partitions, it is better to generate new partitions that only cover cross-partition hotspots. The new partitions will not only share heavy workload, but also reduce communication overhead, thus improving query response time.</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a:bodyPr>
          <a:lstStyle/>
          <a:p>
            <a:r>
              <a:rPr lang="en-US" altLang="zh-CN" sz="1200" kern="1200" baseline="0" dirty="0" smtClean="0">
                <a:solidFill>
                  <a:schemeClr val="tx1"/>
                </a:solidFill>
                <a:latin typeface="+mn-lt"/>
                <a:ea typeface="+mn-ea"/>
                <a:cs typeface="+mn-cs"/>
              </a:rPr>
              <a:t>We use Min-Hash as a probabilistic clustering method that assigns a pair of envelopes to the same bucket with a probability proportional to the similarity between them. </a:t>
            </a:r>
          </a:p>
          <a:p>
            <a:endParaRPr lang="en-US" altLang="zh-CN" sz="1200" kern="1200" baseline="0" dirty="0" smtClean="0">
              <a:solidFill>
                <a:schemeClr val="tx1"/>
              </a:solidFill>
              <a:latin typeface="+mn-lt"/>
              <a:ea typeface="+mn-ea"/>
              <a:cs typeface="+mn-cs"/>
            </a:endParaRPr>
          </a:p>
          <a:p>
            <a:r>
              <a:rPr lang="en-US" altLang="zh-CN" sz="1200" kern="1200" baseline="0" dirty="0" smtClean="0">
                <a:solidFill>
                  <a:schemeClr val="tx1"/>
                </a:solidFill>
                <a:latin typeface="+mn-lt"/>
                <a:ea typeface="+mn-ea"/>
                <a:cs typeface="+mn-cs"/>
              </a:rPr>
              <a:t>It is straightforward to consider these buckets as clusters and combine the envelopes within the same buckets together.</a:t>
            </a:r>
          </a:p>
          <a:p>
            <a:endParaRPr lang="en-US" altLang="zh-CN" sz="1200" kern="1200" baseline="0" dirty="0" smtClean="0">
              <a:solidFill>
                <a:schemeClr val="tx1"/>
              </a:solidFill>
              <a:latin typeface="+mn-lt"/>
              <a:ea typeface="+mn-ea"/>
              <a:cs typeface="+mn-cs"/>
            </a:endParaRPr>
          </a:p>
          <a:p>
            <a:endParaRPr lang="en-US" altLang="zh-CN" sz="1200" kern="1200" baseline="0" dirty="0" smtClean="0">
              <a:solidFill>
                <a:schemeClr val="tx1"/>
              </a:solidFill>
              <a:latin typeface="+mn-lt"/>
              <a:ea typeface="+mn-ea"/>
              <a:cs typeface="+mn-cs"/>
            </a:endParaRPr>
          </a:p>
          <a:p>
            <a:endParaRPr lang="en-US" altLang="zh-CN" sz="1200" kern="1200" baseline="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C2EC3474-0EAB-41F4-B3BF-6AC3B66B6C84}" type="slidenum">
              <a:rPr lang="zh-CN" altLang="en-US" smtClean="0"/>
              <a:pPr/>
              <a:t>57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S-S and</a:t>
            </a:r>
            <a:r>
              <a:rPr lang="en-US" baseline="0" dirty="0" smtClean="0"/>
              <a:t> S-O joins are the most common.</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2B3DD28-C39B-4A0E-876A-D7157B1B90F7}" type="slidenum">
              <a:rPr lang="en-US" smtClean="0"/>
              <a:pPr/>
              <a:t>8</a:t>
            </a:fld>
            <a:endParaRPr lang="en-US"/>
          </a:p>
        </p:txBody>
      </p:sp>
    </p:spTree>
    <p:extLst>
      <p:ext uri="{BB962C8B-B14F-4D97-AF65-F5344CB8AC3E}">
        <p14:creationId xmlns:p14="http://schemas.microsoft.com/office/powerpoint/2010/main" xmlns="" val="3763981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 pattern with a single center vertex (that is usually a variable) and one or more edges emanating from this center vertex t</a:t>
            </a:r>
            <a:r>
              <a:rPr lang="en-US" baseline="0" dirty="0" smtClean="0"/>
              <a:t>o variable or constant vertexes.</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baseline="0" dirty="0" smtClean="0">
                <a:solidFill>
                  <a:schemeClr val="tx1"/>
                </a:solidFill>
                <a:latin typeface="+mn-lt"/>
                <a:ea typeface="+mn-ea"/>
                <a:cs typeface="+mn-cs"/>
              </a:rPr>
              <a:t>When data is partitioned across multiple machines, the particular partitioning algorithm can make a large difference in the amount of data that needs to be shipped over the network at query time.</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fact, we find</a:t>
            </a:r>
            <a:r>
              <a:rPr lang="en-US" baseline="0" dirty="0" smtClean="0"/>
              <a:t> that removing the bias to place objects of the same type on the same machine can sometimes improve query performance, since this causes entities of popular types to be spread out across the cluster, which allows queries involving in these types to be executes in parallel in an equitable fashion.</a:t>
            </a:r>
          </a:p>
          <a:p>
            <a:endParaRPr lang="en-US" baseline="0" dirty="0" smtClean="0"/>
          </a:p>
          <a:p>
            <a:r>
              <a:rPr lang="en-US" baseline="0" dirty="0" smtClean="0"/>
              <a:t>Vertex partitioning of graphs is a well-studied problem in computer science, and we therefore can leverage previously existing code to do the partitioning for us. In our current prototype we use the METIS </a:t>
            </a:r>
            <a:r>
              <a:rPr lang="en-US" baseline="0" dirty="0" err="1" smtClean="0"/>
              <a:t>partitioner</a:t>
            </a:r>
            <a:r>
              <a:rPr lang="en-US" baseline="0" dirty="0" smtClean="0"/>
              <a:t>. We input the RDF graph as an undirected graph to METIS, specify the desired number of partitions (which is usually the number of machines in the cluster) and the METIS outputs partitions of vertexes that are </a:t>
            </a:r>
            <a:r>
              <a:rPr lang="en-US" baseline="0" dirty="0" err="1" smtClean="0"/>
              <a:t>pairwise</a:t>
            </a:r>
            <a:r>
              <a:rPr lang="en-US" baseline="0" dirty="0" smtClean="0"/>
              <a:t> disjoint.</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baseline="0" dirty="0" smtClean="0">
                <a:solidFill>
                  <a:schemeClr val="tx1"/>
                </a:solidFill>
                <a:latin typeface="+mn-lt"/>
                <a:ea typeface="+mn-ea"/>
                <a:cs typeface="+mn-cs"/>
              </a:rPr>
              <a:t>Since we are using </a:t>
            </a:r>
            <a:r>
              <a:rPr lang="en-US" sz="1100" kern="1200" baseline="0" dirty="0" err="1" smtClean="0">
                <a:solidFill>
                  <a:schemeClr val="tx1"/>
                </a:solidFill>
                <a:latin typeface="+mn-lt"/>
                <a:ea typeface="+mn-ea"/>
                <a:cs typeface="+mn-cs"/>
              </a:rPr>
              <a:t>Hadoop</a:t>
            </a:r>
            <a:r>
              <a:rPr lang="en-US" sz="1100" kern="1200" baseline="0" dirty="0" smtClean="0">
                <a:solidFill>
                  <a:schemeClr val="tx1"/>
                </a:solidFill>
                <a:latin typeface="+mn-lt"/>
                <a:ea typeface="+mn-ea"/>
                <a:cs typeface="+mn-cs"/>
              </a:rPr>
              <a:t> as the query execution layer in our system to do the coordination of query processing across machines, there can be a dramatic performance difference between queries that can be processed completely in parallel without any coordination (where the use of </a:t>
            </a:r>
            <a:r>
              <a:rPr lang="en-US" sz="1100" kern="1200" baseline="0" dirty="0" err="1" smtClean="0">
                <a:solidFill>
                  <a:schemeClr val="tx1"/>
                </a:solidFill>
                <a:latin typeface="+mn-lt"/>
                <a:ea typeface="+mn-ea"/>
                <a:cs typeface="+mn-cs"/>
              </a:rPr>
              <a:t>Hadoop</a:t>
            </a:r>
            <a:r>
              <a:rPr lang="en-US" sz="1100" kern="1200" baseline="0" dirty="0" smtClean="0">
                <a:solidFill>
                  <a:schemeClr val="tx1"/>
                </a:solidFill>
                <a:latin typeface="+mn-lt"/>
                <a:ea typeface="+mn-ea"/>
                <a:cs typeface="+mn-cs"/>
              </a:rPr>
              <a:t> can be circumvented) and queries that require even a small amount of coordination (where </a:t>
            </a:r>
            <a:r>
              <a:rPr lang="en-US" sz="1100" kern="1200" baseline="0" dirty="0" err="1" smtClean="0">
                <a:solidFill>
                  <a:schemeClr val="tx1"/>
                </a:solidFill>
                <a:latin typeface="+mn-lt"/>
                <a:ea typeface="+mn-ea"/>
                <a:cs typeface="+mn-cs"/>
              </a:rPr>
              <a:t>Hadoop</a:t>
            </a:r>
            <a:r>
              <a:rPr lang="en-US" sz="1100" kern="1200" baseline="0" dirty="0" smtClean="0">
                <a:solidFill>
                  <a:schemeClr val="tx1"/>
                </a:solidFill>
                <a:latin typeface="+mn-lt"/>
                <a:ea typeface="+mn-ea"/>
                <a:cs typeface="+mn-cs"/>
              </a:rPr>
              <a:t> needs to be red up). This is because </a:t>
            </a:r>
            <a:r>
              <a:rPr lang="en-US" sz="1100" kern="1200" baseline="0" dirty="0" err="1" smtClean="0">
                <a:solidFill>
                  <a:schemeClr val="tx1"/>
                </a:solidFill>
                <a:latin typeface="+mn-lt"/>
                <a:ea typeface="+mn-ea"/>
                <a:cs typeface="+mn-cs"/>
              </a:rPr>
              <a:t>Hadoop</a:t>
            </a:r>
            <a:r>
              <a:rPr lang="en-US" sz="1100" kern="1200" baseline="0" dirty="0" smtClean="0">
                <a:solidFill>
                  <a:schemeClr val="tx1"/>
                </a:solidFill>
                <a:latin typeface="+mn-lt"/>
                <a:ea typeface="+mn-ea"/>
                <a:cs typeface="+mn-cs"/>
              </a:rPr>
              <a:t> usually has at least 20 seconds of start-up overhead, so query time can increase from a small number of seconds (or even less) for completely parallelizable queries, to at least 20 seconds for queries that require data exchange.</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SHARD’s high load time is due to format conversion</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Queries 1,3,4,5,7,8,10,11</a:t>
            </a:r>
            <a:r>
              <a:rPr lang="en-US" baseline="0" dirty="0" smtClean="0"/>
              <a:t> and 12 run for less than 1 second on single machine RDF-3X, so we call them fast queries.</a:t>
            </a:r>
          </a:p>
          <a:p>
            <a:r>
              <a:rPr lang="en-US" baseline="0" dirty="0" smtClean="0"/>
              <a:t>Queries 2,6,9,13 and 14 run for more than 10 seconds on single machine RDF-3X, so we call them slow queries</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smtClean="0"/>
              <a:t>Neccessity of efficient graph data processing as existing solutions (i.e static partition scheme) does not work well with queries have strong locality and skewed workload</a:t>
            </a:r>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p:nvPr/>
        </p:nvSpPr>
        <p:spPr>
          <a:xfrm>
            <a:off x="0" y="0"/>
            <a:ext cx="9144000" cy="4691399"/>
          </a:xfrm>
          <a:prstGeom prst="rect">
            <a:avLst/>
          </a:prstGeom>
          <a:solidFill>
            <a:schemeClr val="dk2"/>
          </a:solidFill>
          <a:ln>
            <a:noFill/>
          </a:ln>
        </p:spPr>
        <p:txBody>
          <a:bodyPr lIns="91425" tIns="45700" rIns="91425" bIns="45700" anchor="ctr" anchorCtr="0">
            <a:noAutofit/>
          </a:bodyPr>
          <a:lstStyle/>
          <a:p>
            <a:endParaRPr/>
          </a:p>
        </p:txBody>
      </p:sp>
      <p:cxnSp>
        <p:nvCxnSpPr>
          <p:cNvPr id="9" name="Shape 9"/>
          <p:cNvCxnSpPr/>
          <p:nvPr/>
        </p:nvCxnSpPr>
        <p:spPr>
          <a:xfrm>
            <a:off x="0" y="4662139"/>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10" name="Shape 10"/>
          <p:cNvSpPr txBox="1">
            <a:spLocks noGrp="1"/>
          </p:cNvSpPr>
          <p:nvPr>
            <p:ph type="ctrTitle"/>
          </p:nvPr>
        </p:nvSpPr>
        <p:spPr>
          <a:xfrm>
            <a:off x="685800" y="2490375"/>
            <a:ext cx="7772400" cy="2198400"/>
          </a:xfrm>
          <a:prstGeom prst="rect">
            <a:avLst/>
          </a:prstGeom>
          <a:noFill/>
          <a:ln>
            <a:noFill/>
          </a:ln>
        </p:spPr>
        <p:txBody>
          <a:bodyPr lIns="91425" tIns="91425" rIns="91425" bIns="91425" anchor="b" anchorCtr="0"/>
          <a:lstStyle>
            <a:lvl1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1pPr>
            <a:lvl2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2pPr>
            <a:lvl3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3pPr>
            <a:lvl4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4pPr>
            <a:lvl5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5pPr>
            <a:lvl6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6pPr>
            <a:lvl7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7pPr>
            <a:lvl8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8pPr>
            <a:lvl9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9pPr>
          </a:lstStyle>
          <a:p>
            <a:endParaRPr/>
          </a:p>
        </p:txBody>
      </p:sp>
      <p:sp>
        <p:nvSpPr>
          <p:cNvPr id="11" name="Shape 11"/>
          <p:cNvSpPr txBox="1">
            <a:spLocks noGrp="1"/>
          </p:cNvSpPr>
          <p:nvPr>
            <p:ph type="subTitle" idx="1"/>
          </p:nvPr>
        </p:nvSpPr>
        <p:spPr>
          <a:xfrm>
            <a:off x="685800" y="4836035"/>
            <a:ext cx="7772400" cy="1032599"/>
          </a:xfrm>
          <a:prstGeom prst="rect">
            <a:avLst/>
          </a:prstGeom>
          <a:noFill/>
          <a:ln>
            <a:noFill/>
          </a:ln>
        </p:spPr>
        <p:txBody>
          <a:bodyPr lIns="91425" tIns="91425" rIns="91425" bIns="91425" anchor="t" anchorCtr="0"/>
          <a:lstStyle>
            <a:lvl1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2"/>
        <p:cNvGrpSpPr/>
        <p:nvPr/>
      </p:nvGrpSpPr>
      <p:grpSpPr>
        <a:xfrm>
          <a:off x="0" y="0"/>
          <a:ext cx="0" cy="0"/>
          <a:chOff x="0" y="0"/>
          <a:chExt cx="0" cy="0"/>
        </a:xfrm>
      </p:grpSpPr>
      <p:sp>
        <p:nvSpPr>
          <p:cNvPr id="13" name="Shape 13"/>
          <p:cNvSpPr/>
          <p:nvPr/>
        </p:nvSpPr>
        <p:spPr>
          <a:xfrm>
            <a:off x="0" y="0"/>
            <a:ext cx="9144000" cy="1532999"/>
          </a:xfrm>
          <a:prstGeom prst="rect">
            <a:avLst/>
          </a:prstGeom>
          <a:solidFill>
            <a:srgbClr val="2388DB"/>
          </a:solidFill>
          <a:ln>
            <a:noFill/>
          </a:ln>
        </p:spPr>
        <p:txBody>
          <a:bodyPr lIns="91425" tIns="45700" rIns="91425" bIns="45700" anchor="ctr" anchorCtr="0">
            <a:noAutofit/>
          </a:bodyPr>
          <a:lstStyle/>
          <a:p>
            <a:endParaRPr/>
          </a:p>
        </p:txBody>
      </p:sp>
      <p:cxnSp>
        <p:nvCxnSpPr>
          <p:cNvPr id="14" name="Shape 14"/>
          <p:cNvCxnSpPr/>
          <p:nvPr/>
        </p:nvCxnSpPr>
        <p:spPr>
          <a:xfrm>
            <a:off x="0" y="1503833"/>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15" name="Shape 1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rtl="0">
              <a:defRPr sz="3600"/>
            </a:lvl1pPr>
            <a:lvl2pPr rtl="0">
              <a:defRPr sz="3600"/>
            </a:lvl2pPr>
            <a:lvl3pPr rtl="0">
              <a:defRPr sz="3600"/>
            </a:lvl3pPr>
            <a:lvl4pPr rtl="0">
              <a:defRPr sz="3600"/>
            </a:lvl4pPr>
            <a:lvl5pPr rtl="0">
              <a:defRPr sz="3600"/>
            </a:lvl5pPr>
            <a:lvl6pPr rtl="0">
              <a:defRPr sz="3600"/>
            </a:lvl6pPr>
            <a:lvl7pPr rtl="0">
              <a:defRPr sz="3600"/>
            </a:lvl7pPr>
            <a:lvl8pPr rtl="0">
              <a:defRPr sz="3600"/>
            </a:lvl8pPr>
            <a:lvl9pPr rtl="0">
              <a:defRPr sz="3600"/>
            </a:lvl9pPr>
          </a:lstStyle>
          <a:p>
            <a:endParaRPr/>
          </a:p>
        </p:txBody>
      </p:sp>
      <p:sp>
        <p:nvSpPr>
          <p:cNvPr id="16" name="Shape 1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7"/>
        <p:cNvGrpSpPr/>
        <p:nvPr/>
      </p:nvGrpSpPr>
      <p:grpSpPr>
        <a:xfrm>
          <a:off x="0" y="0"/>
          <a:ext cx="0" cy="0"/>
          <a:chOff x="0" y="0"/>
          <a:chExt cx="0" cy="0"/>
        </a:xfrm>
      </p:grpSpPr>
      <p:sp>
        <p:nvSpPr>
          <p:cNvPr id="18" name="Shape 18"/>
          <p:cNvSpPr/>
          <p:nvPr/>
        </p:nvSpPr>
        <p:spPr>
          <a:xfrm>
            <a:off x="0" y="0"/>
            <a:ext cx="9144000" cy="1532999"/>
          </a:xfrm>
          <a:prstGeom prst="rect">
            <a:avLst/>
          </a:prstGeom>
          <a:solidFill>
            <a:schemeClr val="dk2"/>
          </a:solidFill>
          <a:ln>
            <a:noFill/>
          </a:ln>
        </p:spPr>
        <p:txBody>
          <a:bodyPr lIns="91425" tIns="45700" rIns="91425" bIns="45700" anchor="ctr" anchorCtr="0">
            <a:noAutofit/>
          </a:bodyPr>
          <a:lstStyle/>
          <a:p>
            <a:endParaRPr/>
          </a:p>
        </p:txBody>
      </p:sp>
      <p:cxnSp>
        <p:nvCxnSpPr>
          <p:cNvPr id="19" name="Shape 19"/>
          <p:cNvCxnSpPr/>
          <p:nvPr/>
        </p:nvCxnSpPr>
        <p:spPr>
          <a:xfrm>
            <a:off x="0" y="1503833"/>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20" name="Shape 20"/>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lt1"/>
                </a:solidFill>
                <a:latin typeface="Arial"/>
                <a:ea typeface="Arial"/>
                <a:cs typeface="Arial"/>
                <a:sym typeface="Arial"/>
              </a:defRPr>
            </a:lvl1pPr>
            <a:lvl2pPr algn="l" rtl="0">
              <a:spcBef>
                <a:spcPts val="0"/>
              </a:spcBef>
              <a:buSzPct val="100000"/>
              <a:buFont typeface="Arial"/>
              <a:buNone/>
              <a:defRPr sz="3600" b="1">
                <a:solidFill>
                  <a:schemeClr val="lt1"/>
                </a:solidFill>
                <a:latin typeface="Arial"/>
                <a:ea typeface="Arial"/>
                <a:cs typeface="Arial"/>
                <a:sym typeface="Arial"/>
              </a:defRPr>
            </a:lvl2pPr>
            <a:lvl3pPr algn="l" rtl="0">
              <a:spcBef>
                <a:spcPts val="0"/>
              </a:spcBef>
              <a:buSzPct val="100000"/>
              <a:buFont typeface="Arial"/>
              <a:buNone/>
              <a:defRPr sz="3600" b="1">
                <a:solidFill>
                  <a:schemeClr val="lt1"/>
                </a:solidFill>
                <a:latin typeface="Arial"/>
                <a:ea typeface="Arial"/>
                <a:cs typeface="Arial"/>
                <a:sym typeface="Arial"/>
              </a:defRPr>
            </a:lvl3pPr>
            <a:lvl4pPr algn="l" rtl="0">
              <a:spcBef>
                <a:spcPts val="0"/>
              </a:spcBef>
              <a:buSzPct val="100000"/>
              <a:buFont typeface="Arial"/>
              <a:buNone/>
              <a:defRPr sz="3600" b="1">
                <a:solidFill>
                  <a:schemeClr val="lt1"/>
                </a:solidFill>
                <a:latin typeface="Arial"/>
                <a:ea typeface="Arial"/>
                <a:cs typeface="Arial"/>
                <a:sym typeface="Arial"/>
              </a:defRPr>
            </a:lvl4pPr>
            <a:lvl5pPr algn="l" rtl="0">
              <a:spcBef>
                <a:spcPts val="0"/>
              </a:spcBef>
              <a:buSzPct val="100000"/>
              <a:buFont typeface="Arial"/>
              <a:buNone/>
              <a:defRPr sz="3600" b="1">
                <a:solidFill>
                  <a:schemeClr val="lt1"/>
                </a:solidFill>
                <a:latin typeface="Arial"/>
                <a:ea typeface="Arial"/>
                <a:cs typeface="Arial"/>
                <a:sym typeface="Arial"/>
              </a:defRPr>
            </a:lvl5pPr>
            <a:lvl6pPr algn="l" rtl="0">
              <a:spcBef>
                <a:spcPts val="0"/>
              </a:spcBef>
              <a:buSzPct val="100000"/>
              <a:buFont typeface="Arial"/>
              <a:buNone/>
              <a:defRPr sz="3600" b="1">
                <a:solidFill>
                  <a:schemeClr val="lt1"/>
                </a:solidFill>
                <a:latin typeface="Arial"/>
                <a:ea typeface="Arial"/>
                <a:cs typeface="Arial"/>
                <a:sym typeface="Arial"/>
              </a:defRPr>
            </a:lvl6pPr>
            <a:lvl7pPr algn="l" rtl="0">
              <a:spcBef>
                <a:spcPts val="0"/>
              </a:spcBef>
              <a:buSzPct val="100000"/>
              <a:buFont typeface="Arial"/>
              <a:buNone/>
              <a:defRPr sz="3600" b="1">
                <a:solidFill>
                  <a:schemeClr val="lt1"/>
                </a:solidFill>
                <a:latin typeface="Arial"/>
                <a:ea typeface="Arial"/>
                <a:cs typeface="Arial"/>
                <a:sym typeface="Arial"/>
              </a:defRPr>
            </a:lvl7pPr>
            <a:lvl8pPr algn="l" rtl="0">
              <a:spcBef>
                <a:spcPts val="0"/>
              </a:spcBef>
              <a:buSzPct val="100000"/>
              <a:buFont typeface="Arial"/>
              <a:buNone/>
              <a:defRPr sz="3600" b="1">
                <a:solidFill>
                  <a:schemeClr val="lt1"/>
                </a:solidFill>
                <a:latin typeface="Arial"/>
                <a:ea typeface="Arial"/>
                <a:cs typeface="Arial"/>
                <a:sym typeface="Arial"/>
              </a:defRPr>
            </a:lvl8pPr>
            <a:lvl9pPr algn="l" rtl="0">
              <a:spcBef>
                <a:spcPts val="0"/>
              </a:spcBef>
              <a:buSzPct val="100000"/>
              <a:buFont typeface="Arial"/>
              <a:buNone/>
              <a:defRPr sz="3600" b="1">
                <a:solidFill>
                  <a:schemeClr val="lt1"/>
                </a:solidFill>
                <a:latin typeface="Arial"/>
                <a:ea typeface="Arial"/>
                <a:cs typeface="Arial"/>
                <a:sym typeface="Arial"/>
              </a:defRPr>
            </a:lvl9pPr>
          </a:lstStyle>
          <a:p>
            <a:endParaRPr/>
          </a:p>
        </p:txBody>
      </p:sp>
      <p:sp>
        <p:nvSpPr>
          <p:cNvPr id="21" name="Shape 21"/>
          <p:cNvSpPr txBox="1">
            <a:spLocks noGrp="1"/>
          </p:cNvSpPr>
          <p:nvPr>
            <p:ph type="body" idx="1"/>
          </p:nvPr>
        </p:nvSpPr>
        <p:spPr>
          <a:xfrm>
            <a:off x="457200"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22" name="Shape 22"/>
          <p:cNvSpPr txBox="1">
            <a:spLocks noGrp="1"/>
          </p:cNvSpPr>
          <p:nvPr>
            <p:ph type="body" idx="2"/>
          </p:nvPr>
        </p:nvSpPr>
        <p:spPr>
          <a:xfrm>
            <a:off x="4692273"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23"/>
        <p:cNvGrpSpPr/>
        <p:nvPr/>
      </p:nvGrpSpPr>
      <p:grpSpPr>
        <a:xfrm>
          <a:off x="0" y="0"/>
          <a:ext cx="0" cy="0"/>
          <a:chOff x="0" y="0"/>
          <a:chExt cx="0" cy="0"/>
        </a:xfrm>
      </p:grpSpPr>
      <p:sp>
        <p:nvSpPr>
          <p:cNvPr id="24" name="Shape 24"/>
          <p:cNvSpPr/>
          <p:nvPr/>
        </p:nvSpPr>
        <p:spPr>
          <a:xfrm>
            <a:off x="0" y="0"/>
            <a:ext cx="9144000" cy="1532999"/>
          </a:xfrm>
          <a:prstGeom prst="rect">
            <a:avLst/>
          </a:prstGeom>
          <a:solidFill>
            <a:srgbClr val="2388DB"/>
          </a:solidFill>
          <a:ln>
            <a:noFill/>
          </a:ln>
        </p:spPr>
        <p:txBody>
          <a:bodyPr lIns="91425" tIns="45700" rIns="91425" bIns="45700" anchor="ctr" anchorCtr="0">
            <a:noAutofit/>
          </a:bodyPr>
          <a:lstStyle/>
          <a:p>
            <a:endParaRPr/>
          </a:p>
        </p:txBody>
      </p:sp>
      <p:cxnSp>
        <p:nvCxnSpPr>
          <p:cNvPr id="25" name="Shape 25"/>
          <p:cNvCxnSpPr/>
          <p:nvPr/>
        </p:nvCxnSpPr>
        <p:spPr>
          <a:xfrm>
            <a:off x="0" y="1503833"/>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26" name="Shape 26"/>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lt1"/>
                </a:solidFill>
                <a:latin typeface="Arial"/>
                <a:ea typeface="Arial"/>
                <a:cs typeface="Arial"/>
                <a:sym typeface="Arial"/>
              </a:defRPr>
            </a:lvl1pPr>
            <a:lvl2pPr algn="l" rtl="0">
              <a:spcBef>
                <a:spcPts val="0"/>
              </a:spcBef>
              <a:buSzPct val="100000"/>
              <a:buFont typeface="Arial"/>
              <a:buNone/>
              <a:defRPr sz="3600" b="1">
                <a:solidFill>
                  <a:schemeClr val="lt1"/>
                </a:solidFill>
                <a:latin typeface="Arial"/>
                <a:ea typeface="Arial"/>
                <a:cs typeface="Arial"/>
                <a:sym typeface="Arial"/>
              </a:defRPr>
            </a:lvl2pPr>
            <a:lvl3pPr algn="l" rtl="0">
              <a:spcBef>
                <a:spcPts val="0"/>
              </a:spcBef>
              <a:buSzPct val="100000"/>
              <a:buFont typeface="Arial"/>
              <a:buNone/>
              <a:defRPr sz="3600" b="1">
                <a:solidFill>
                  <a:schemeClr val="lt1"/>
                </a:solidFill>
                <a:latin typeface="Arial"/>
                <a:ea typeface="Arial"/>
                <a:cs typeface="Arial"/>
                <a:sym typeface="Arial"/>
              </a:defRPr>
            </a:lvl3pPr>
            <a:lvl4pPr algn="l" rtl="0">
              <a:spcBef>
                <a:spcPts val="0"/>
              </a:spcBef>
              <a:buSzPct val="100000"/>
              <a:buFont typeface="Arial"/>
              <a:buNone/>
              <a:defRPr sz="3600" b="1">
                <a:solidFill>
                  <a:schemeClr val="lt1"/>
                </a:solidFill>
                <a:latin typeface="Arial"/>
                <a:ea typeface="Arial"/>
                <a:cs typeface="Arial"/>
                <a:sym typeface="Arial"/>
              </a:defRPr>
            </a:lvl4pPr>
            <a:lvl5pPr algn="l" rtl="0">
              <a:spcBef>
                <a:spcPts val="0"/>
              </a:spcBef>
              <a:buSzPct val="100000"/>
              <a:buFont typeface="Arial"/>
              <a:buNone/>
              <a:defRPr sz="3600" b="1">
                <a:solidFill>
                  <a:schemeClr val="lt1"/>
                </a:solidFill>
                <a:latin typeface="Arial"/>
                <a:ea typeface="Arial"/>
                <a:cs typeface="Arial"/>
                <a:sym typeface="Arial"/>
              </a:defRPr>
            </a:lvl5pPr>
            <a:lvl6pPr algn="l" rtl="0">
              <a:spcBef>
                <a:spcPts val="0"/>
              </a:spcBef>
              <a:buSzPct val="100000"/>
              <a:buFont typeface="Arial"/>
              <a:buNone/>
              <a:defRPr sz="3600" b="1">
                <a:solidFill>
                  <a:schemeClr val="lt1"/>
                </a:solidFill>
                <a:latin typeface="Arial"/>
                <a:ea typeface="Arial"/>
                <a:cs typeface="Arial"/>
                <a:sym typeface="Arial"/>
              </a:defRPr>
            </a:lvl6pPr>
            <a:lvl7pPr algn="l" rtl="0">
              <a:spcBef>
                <a:spcPts val="0"/>
              </a:spcBef>
              <a:buSzPct val="100000"/>
              <a:buFont typeface="Arial"/>
              <a:buNone/>
              <a:defRPr sz="3600" b="1">
                <a:solidFill>
                  <a:schemeClr val="lt1"/>
                </a:solidFill>
                <a:latin typeface="Arial"/>
                <a:ea typeface="Arial"/>
                <a:cs typeface="Arial"/>
                <a:sym typeface="Arial"/>
              </a:defRPr>
            </a:lvl7pPr>
            <a:lvl8pPr algn="l" rtl="0">
              <a:spcBef>
                <a:spcPts val="0"/>
              </a:spcBef>
              <a:buSzPct val="100000"/>
              <a:buFont typeface="Arial"/>
              <a:buNone/>
              <a:defRPr sz="3600" b="1">
                <a:solidFill>
                  <a:schemeClr val="lt1"/>
                </a:solidFill>
                <a:latin typeface="Arial"/>
                <a:ea typeface="Arial"/>
                <a:cs typeface="Arial"/>
                <a:sym typeface="Arial"/>
              </a:defRPr>
            </a:lvl8pPr>
            <a:lvl9pPr algn="l" rtl="0">
              <a:spcBef>
                <a:spcPts val="0"/>
              </a:spcBef>
              <a:buSzPct val="100000"/>
              <a:buFont typeface="Arial"/>
              <a:buNone/>
              <a:defRPr sz="3600" b="1">
                <a:solidFill>
                  <a:schemeClr val="lt1"/>
                </a:solidFill>
                <a:latin typeface="Arial"/>
                <a:ea typeface="Arial"/>
                <a:cs typeface="Arial"/>
                <a:sym typeface="Arial"/>
              </a:defRPr>
            </a:lvl9pPr>
          </a:lstStyle>
          <a:p>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27"/>
        <p:cNvGrpSpPr/>
        <p:nvPr/>
      </p:nvGrpSpPr>
      <p:grpSpPr>
        <a:xfrm>
          <a:off x="0" y="0"/>
          <a:ext cx="0" cy="0"/>
          <a:chOff x="0" y="0"/>
          <a:chExt cx="0" cy="0"/>
        </a:xfrm>
      </p:grpSpPr>
      <p:sp>
        <p:nvSpPr>
          <p:cNvPr id="28" name="Shape 28"/>
          <p:cNvSpPr txBox="1">
            <a:spLocks noGrp="1"/>
          </p:cNvSpPr>
          <p:nvPr>
            <p:ph type="body" idx="1"/>
          </p:nvPr>
        </p:nvSpPr>
        <p:spPr>
          <a:xfrm>
            <a:off x="457200" y="5875078"/>
            <a:ext cx="8229600" cy="692700"/>
          </a:xfrm>
          <a:prstGeom prst="rect">
            <a:avLst/>
          </a:prstGeom>
          <a:noFill/>
          <a:ln>
            <a:noFill/>
          </a:ln>
        </p:spPr>
        <p:txBody>
          <a:bodyPr lIns="91425" tIns="91425" rIns="91425" bIns="91425" anchor="t" anchorCtr="0"/>
          <a:lstStyle>
            <a:lvl1pPr marL="285750" indent="-285750" algn="l" rtl="0">
              <a:lnSpc>
                <a:spcPct val="100000"/>
              </a:lnSpc>
              <a:spcBef>
                <a:spcPts val="0"/>
              </a:spcBef>
              <a:spcAft>
                <a:spcPts val="0"/>
              </a:spcAft>
              <a:buClr>
                <a:schemeClr val="dk2"/>
              </a:buClr>
              <a:buSzPct val="166666"/>
              <a:buFont typeface="Arial"/>
              <a:buChar char="•"/>
              <a:defRPr sz="1800" b="0">
                <a:solidFill>
                  <a:schemeClr val="dk2"/>
                </a:solidFill>
              </a:defRPr>
            </a:lvl1pPr>
            <a:lvl2pPr marL="285750" indent="-285750" algn="l" rtl="0">
              <a:lnSpc>
                <a:spcPct val="100000"/>
              </a:lnSpc>
              <a:spcBef>
                <a:spcPts val="0"/>
              </a:spcBef>
              <a:spcAft>
                <a:spcPts val="0"/>
              </a:spcAft>
              <a:buClr>
                <a:schemeClr val="dk2"/>
              </a:buClr>
              <a:buSzPct val="100000"/>
              <a:buFont typeface="Courier New"/>
              <a:buChar char="o"/>
              <a:defRPr sz="1800" b="0">
                <a:solidFill>
                  <a:schemeClr val="dk2"/>
                </a:solidFill>
              </a:defRPr>
            </a:lvl2pPr>
            <a:lvl3pPr marL="285750" indent="-285750" algn="l" rtl="0">
              <a:lnSpc>
                <a:spcPct val="100000"/>
              </a:lnSpc>
              <a:spcBef>
                <a:spcPts val="0"/>
              </a:spcBef>
              <a:spcAft>
                <a:spcPts val="0"/>
              </a:spcAft>
              <a:buClr>
                <a:schemeClr val="dk2"/>
              </a:buClr>
              <a:buSzPct val="100000"/>
              <a:buFont typeface="Wingdings"/>
              <a:buChar char="§"/>
              <a:defRPr sz="1800" b="0">
                <a:solidFill>
                  <a:schemeClr val="dk2"/>
                </a:solidFill>
              </a:defRPr>
            </a:lvl3pPr>
            <a:lvl4pPr marL="285750" indent="-285750" algn="l" rtl="0">
              <a:lnSpc>
                <a:spcPct val="100000"/>
              </a:lnSpc>
              <a:spcBef>
                <a:spcPts val="0"/>
              </a:spcBef>
              <a:spcAft>
                <a:spcPts val="0"/>
              </a:spcAft>
              <a:buClr>
                <a:schemeClr val="dk2"/>
              </a:buClr>
              <a:buSzPct val="166666"/>
              <a:buFont typeface="Arial"/>
              <a:buChar char="•"/>
              <a:defRPr sz="1800" b="0">
                <a:solidFill>
                  <a:schemeClr val="dk2"/>
                </a:solidFill>
              </a:defRPr>
            </a:lvl4pPr>
            <a:lvl5pPr marL="285750" indent="-285750" algn="l" rtl="0">
              <a:lnSpc>
                <a:spcPct val="100000"/>
              </a:lnSpc>
              <a:spcBef>
                <a:spcPts val="0"/>
              </a:spcBef>
              <a:spcAft>
                <a:spcPts val="0"/>
              </a:spcAft>
              <a:buClr>
                <a:schemeClr val="dk2"/>
              </a:buClr>
              <a:buSzPct val="100000"/>
              <a:buFont typeface="Courier New"/>
              <a:buChar char="o"/>
              <a:defRPr sz="1800" b="0">
                <a:solidFill>
                  <a:schemeClr val="dk2"/>
                </a:solidFill>
              </a:defRPr>
            </a:lvl5pPr>
            <a:lvl6pPr marL="285750" indent="-285750" algn="l" rtl="0">
              <a:lnSpc>
                <a:spcPct val="100000"/>
              </a:lnSpc>
              <a:spcBef>
                <a:spcPts val="0"/>
              </a:spcBef>
              <a:spcAft>
                <a:spcPts val="0"/>
              </a:spcAft>
              <a:buClr>
                <a:schemeClr val="dk2"/>
              </a:buClr>
              <a:buSzPct val="100000"/>
              <a:buFont typeface="Wingdings"/>
              <a:buChar char="§"/>
              <a:defRPr sz="1800" b="0">
                <a:solidFill>
                  <a:schemeClr val="dk2"/>
                </a:solidFill>
              </a:defRPr>
            </a:lvl6pPr>
            <a:lvl7pPr marL="285750" indent="-285750" algn="l" rtl="0">
              <a:lnSpc>
                <a:spcPct val="100000"/>
              </a:lnSpc>
              <a:spcBef>
                <a:spcPts val="0"/>
              </a:spcBef>
              <a:spcAft>
                <a:spcPts val="0"/>
              </a:spcAft>
              <a:buClr>
                <a:schemeClr val="dk2"/>
              </a:buClr>
              <a:buSzPct val="166666"/>
              <a:buFont typeface="Arial"/>
              <a:buChar char="•"/>
              <a:defRPr sz="1800" b="0">
                <a:solidFill>
                  <a:schemeClr val="dk2"/>
                </a:solidFill>
              </a:defRPr>
            </a:lvl7pPr>
            <a:lvl8pPr marL="285750" indent="-285750" algn="l" rtl="0">
              <a:lnSpc>
                <a:spcPct val="100000"/>
              </a:lnSpc>
              <a:spcBef>
                <a:spcPts val="0"/>
              </a:spcBef>
              <a:spcAft>
                <a:spcPts val="0"/>
              </a:spcAft>
              <a:buClr>
                <a:schemeClr val="dk2"/>
              </a:buClr>
              <a:buSzPct val="100000"/>
              <a:buFont typeface="Courier New"/>
              <a:buChar char="o"/>
              <a:defRPr sz="1800" b="0">
                <a:solidFill>
                  <a:schemeClr val="dk2"/>
                </a:solidFill>
              </a:defRPr>
            </a:lvl8pPr>
            <a:lvl9pPr marL="285750" indent="-285750" algn="l" rtl="0">
              <a:lnSpc>
                <a:spcPct val="100000"/>
              </a:lnSpc>
              <a:spcBef>
                <a:spcPts val="0"/>
              </a:spcBef>
              <a:spcAft>
                <a:spcPts val="0"/>
              </a:spcAft>
              <a:buClr>
                <a:schemeClr val="dk2"/>
              </a:buClr>
              <a:buSzPct val="100000"/>
              <a:buFont typeface="Wingdings"/>
              <a:buChar char="§"/>
              <a:defRPr sz="1800" b="0">
                <a:solidFill>
                  <a:schemeClr val="dk2"/>
                </a:solidFill>
              </a:defRPr>
            </a:lvl9pPr>
          </a:lstStyle>
          <a:p>
            <a:endParaRPr/>
          </a:p>
        </p:txBody>
      </p:sp>
      <p:sp>
        <p:nvSpPr>
          <p:cNvPr id="29" name="Shape 29"/>
          <p:cNvSpPr/>
          <p:nvPr/>
        </p:nvSpPr>
        <p:spPr>
          <a:xfrm>
            <a:off x="4274" y="0"/>
            <a:ext cx="9144000" cy="5875200"/>
          </a:xfrm>
          <a:prstGeom prst="rect">
            <a:avLst/>
          </a:prstGeom>
          <a:solidFill>
            <a:srgbClr val="2388DB"/>
          </a:solidFill>
          <a:ln>
            <a:noFill/>
          </a:ln>
        </p:spPr>
        <p:txBody>
          <a:bodyPr lIns="91425" tIns="45700" rIns="91425" bIns="45700" anchor="ctr" anchorCtr="0">
            <a:noAutofit/>
          </a:bodyPr>
          <a:lstStyle/>
          <a:p>
            <a:endParaRPr/>
          </a:p>
        </p:txBody>
      </p:sp>
      <p:cxnSp>
        <p:nvCxnSpPr>
          <p:cNvPr id="30" name="Shape 30"/>
          <p:cNvCxnSpPr/>
          <p:nvPr/>
        </p:nvCxnSpPr>
        <p:spPr>
          <a:xfrm>
            <a:off x="0" y="5845828"/>
            <a:ext cx="9144000" cy="0"/>
          </a:xfrm>
          <a:prstGeom prst="straightConnector1">
            <a:avLst/>
          </a:prstGeom>
          <a:noFill/>
          <a:ln w="57150" cap="flat">
            <a:solidFill>
              <a:srgbClr val="000000">
                <a:alpha val="14901"/>
              </a:srgbClr>
            </a:solidFill>
            <a:prstDash val="solid"/>
            <a:round/>
            <a:headEnd type="none" w="med" len="med"/>
            <a:tailEnd type="none" w="med" len="med"/>
          </a:ln>
        </p:spPr>
      </p:cxn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31"/>
        <p:cNvGrpSpPr/>
        <p:nvPr/>
      </p:nvGrpSpPr>
      <p:grpSpPr>
        <a:xfrm>
          <a:off x="0" y="0"/>
          <a:ext cx="0" cy="0"/>
          <a:chOff x="0" y="0"/>
          <a:chExt cx="0" cy="0"/>
        </a:xfrm>
      </p:grpSpPr>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DAA50D08-6E78-42C7-B22F-559C615129C7}" type="datetimeFigureOut">
              <a:rPr lang="en-US" smtClean="0"/>
              <a:pPr/>
              <a:t>5/21/2013</a:t>
            </a:fld>
            <a:endParaRPr 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6F69026-9D78-42FE-997F-AD2F85855694}"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1pPr>
            <a:lvl2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2pPr>
            <a:lvl3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3pPr>
            <a:lvl4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4pPr>
            <a:lvl5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5pPr>
            <a:lvl6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6pPr>
            <a:lvl7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7pPr>
            <a:lvl8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8pPr>
            <a:lvl9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Lst>
  <p:transition/>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ctrTitle"/>
          </p:nvPr>
        </p:nvSpPr>
        <p:spPr>
          <a:xfrm>
            <a:off x="685800" y="762000"/>
            <a:ext cx="7772400" cy="2731800"/>
          </a:xfrm>
          <a:prstGeom prst="rect">
            <a:avLst/>
          </a:prstGeom>
        </p:spPr>
        <p:txBody>
          <a:bodyPr lIns="91425" tIns="91425" rIns="91425" bIns="91425" anchor="b" anchorCtr="0">
            <a:noAutofit/>
          </a:bodyPr>
          <a:lstStyle/>
          <a:p>
            <a:pPr lvl="0" algn="ctr" rtl="0">
              <a:buNone/>
            </a:pPr>
            <a:r>
              <a:rPr lang="en" sz="3200" dirty="0" smtClean="0"/>
              <a:t>Comprehensive Survey Project</a:t>
            </a:r>
            <a:endParaRPr lang="en" sz="3200" dirty="0"/>
          </a:p>
          <a:p>
            <a:pPr lvl="0" algn="ctr" rtl="0">
              <a:buNone/>
            </a:pPr>
            <a:r>
              <a:rPr lang="en" sz="2000" i="1" dirty="0" smtClean="0"/>
              <a:t>(in-depth analysis of research literature)</a:t>
            </a:r>
            <a:r>
              <a:rPr lang="en" sz="2000" dirty="0" smtClean="0"/>
              <a:t/>
            </a:r>
            <a:br>
              <a:rPr lang="en" sz="2000" dirty="0" smtClean="0"/>
            </a:br>
            <a:r>
              <a:rPr lang="en" sz="2400" dirty="0" smtClean="0"/>
              <a:t/>
            </a:r>
            <a:br>
              <a:rPr lang="en" sz="2400" dirty="0" smtClean="0"/>
            </a:br>
            <a:r>
              <a:rPr lang="en" sz="2400" dirty="0" smtClean="0"/>
              <a:t>1. Scalable SPARQL Querying of Large RDF Graphs </a:t>
            </a:r>
            <a:r>
              <a:rPr lang="en" sz="2000" i="1" dirty="0" smtClean="0"/>
              <a:t>(aug-sep 2011)</a:t>
            </a:r>
            <a:r>
              <a:rPr lang="en" sz="2400" dirty="0" smtClean="0"/>
              <a:t/>
            </a:r>
            <a:br>
              <a:rPr lang="en" sz="2400" dirty="0" smtClean="0"/>
            </a:br>
            <a:r>
              <a:rPr lang="en" sz="2400" dirty="0" smtClean="0"/>
              <a:t>2. Towards Effective Partition Management for Large Graphs </a:t>
            </a:r>
            <a:r>
              <a:rPr lang="en" sz="2000" i="1" dirty="0" smtClean="0"/>
              <a:t>(may 2012)</a:t>
            </a:r>
            <a:endParaRPr lang="en" sz="2000" i="1" dirty="0"/>
          </a:p>
        </p:txBody>
      </p:sp>
      <p:sp>
        <p:nvSpPr>
          <p:cNvPr id="34" name="Shape 34"/>
          <p:cNvSpPr txBox="1">
            <a:spLocks noGrp="1"/>
          </p:cNvSpPr>
          <p:nvPr>
            <p:ph type="subTitle" idx="1"/>
          </p:nvPr>
        </p:nvSpPr>
        <p:spPr>
          <a:xfrm>
            <a:off x="685800" y="4836035"/>
            <a:ext cx="7772400" cy="1797299"/>
          </a:xfrm>
          <a:prstGeom prst="rect">
            <a:avLst/>
          </a:prstGeom>
        </p:spPr>
        <p:txBody>
          <a:bodyPr lIns="91425" tIns="91425" rIns="91425" bIns="91425" anchor="t" anchorCtr="0">
            <a:noAutofit/>
          </a:bodyPr>
          <a:lstStyle/>
          <a:p>
            <a:pPr lvl="0" algn="r" rtl="0">
              <a:lnSpc>
                <a:spcPct val="125000"/>
              </a:lnSpc>
              <a:buClr>
                <a:srgbClr val="000000"/>
              </a:buClr>
              <a:buSzPct val="61111"/>
              <a:buFont typeface="Arial"/>
              <a:buNone/>
            </a:pPr>
            <a:endParaRPr lang="en" sz="1800" dirty="0">
              <a:solidFill>
                <a:srgbClr val="000000"/>
              </a:solidFill>
            </a:endParaRPr>
          </a:p>
          <a:p>
            <a:pPr lvl="0" algn="r" rtl="0">
              <a:lnSpc>
                <a:spcPct val="125000"/>
              </a:lnSpc>
              <a:buNone/>
            </a:pPr>
            <a:r>
              <a:rPr lang="en" sz="1800" dirty="0" smtClean="0">
                <a:solidFill>
                  <a:srgbClr val="000000"/>
                </a:solidFill>
              </a:rPr>
              <a:t>Vineet Choudhury</a:t>
            </a:r>
          </a:p>
          <a:p>
            <a:pPr lvl="0" algn="r" rtl="0">
              <a:lnSpc>
                <a:spcPct val="125000"/>
              </a:lnSpc>
              <a:buNone/>
            </a:pPr>
            <a:endParaRPr lang="en" sz="1800" dirty="0">
              <a:solidFill>
                <a:srgbClr val="000000"/>
              </a:solidFill>
            </a:endParaRPr>
          </a:p>
          <a:p>
            <a:pPr lvl="0" algn="r" rtl="0">
              <a:lnSpc>
                <a:spcPct val="125000"/>
              </a:lnSpc>
              <a:buNone/>
            </a:pPr>
            <a:r>
              <a:rPr lang="en" sz="1800" dirty="0">
                <a:solidFill>
                  <a:srgbClr val="000000"/>
                </a:solidFill>
              </a:rPr>
              <a:t> </a:t>
            </a:r>
          </a:p>
        </p:txBody>
      </p:sp>
      <p:sp>
        <p:nvSpPr>
          <p:cNvPr id="4" name="TextBox 3"/>
          <p:cNvSpPr txBox="1"/>
          <p:nvPr/>
        </p:nvSpPr>
        <p:spPr>
          <a:xfrm>
            <a:off x="2209800" y="6400800"/>
            <a:ext cx="5120312" cy="307777"/>
          </a:xfrm>
          <a:prstGeom prst="rect">
            <a:avLst/>
          </a:prstGeom>
          <a:noFill/>
        </p:spPr>
        <p:txBody>
          <a:bodyPr wrap="none" rtlCol="0">
            <a:spAutoFit/>
          </a:bodyPr>
          <a:lstStyle/>
          <a:p>
            <a:r>
              <a:rPr lang="en-US" i="1" dirty="0" smtClean="0"/>
              <a:t>academic exercise for course CS561: Web Data Management</a:t>
            </a:r>
            <a:endParaRPr lang="en-US" i="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Architecture</a:t>
            </a:r>
            <a:endParaRPr lang="en-US" dirty="0"/>
          </a:p>
        </p:txBody>
      </p:sp>
      <p:sp>
        <p:nvSpPr>
          <p:cNvPr id="6" name="Text Placeholder 5"/>
          <p:cNvSpPr>
            <a:spLocks noGrp="1"/>
          </p:cNvSpPr>
          <p:nvPr>
            <p:ph type="body" idx="2"/>
          </p:nvPr>
        </p:nvSpPr>
        <p:spPr>
          <a:xfrm>
            <a:off x="5181601" y="1600200"/>
            <a:ext cx="3505172" cy="4967700"/>
          </a:xfrm>
        </p:spPr>
        <p:txBody>
          <a:bodyPr/>
          <a:lstStyle/>
          <a:p>
            <a:r>
              <a:rPr lang="en-US" sz="1400" dirty="0" smtClean="0"/>
              <a:t>Fed RDF data into data </a:t>
            </a:r>
            <a:r>
              <a:rPr lang="en-US" sz="1400" dirty="0" err="1" smtClean="0"/>
              <a:t>partitioner</a:t>
            </a:r>
            <a:r>
              <a:rPr lang="en-US" sz="1400" dirty="0" smtClean="0"/>
              <a:t> module which performs a disjoint partitioning of the RDF graph by vertex</a:t>
            </a:r>
          </a:p>
          <a:p>
            <a:r>
              <a:rPr lang="en-US" sz="1400" dirty="0" smtClean="0"/>
              <a:t>O/P graph is used to assign triples to worker machines according to triple placement algorithm</a:t>
            </a:r>
          </a:p>
          <a:p>
            <a:r>
              <a:rPr lang="en-US" sz="1400" dirty="0" smtClean="0"/>
              <a:t>Data replicator determines which triples are on the boundary of its partition and replicates these triples according to n-hop guarantee</a:t>
            </a:r>
          </a:p>
          <a:p>
            <a:r>
              <a:rPr lang="en-US" sz="1400" dirty="0" smtClean="0"/>
              <a:t>Query processor accepts queries and determines whether the SPARQL pattern can be searched for completely in parallel or not. If not, it decomposes the SPARQL query</a:t>
            </a:r>
          </a:p>
          <a:p>
            <a:r>
              <a:rPr lang="en-US" sz="1400" dirty="0" smtClean="0"/>
              <a:t>Use </a:t>
            </a:r>
            <a:r>
              <a:rPr lang="en-US" sz="1400" dirty="0" err="1" smtClean="0"/>
              <a:t>Hadoop</a:t>
            </a:r>
            <a:r>
              <a:rPr lang="en-US" sz="1400" dirty="0" smtClean="0"/>
              <a:t> to manage all parts of query processing that require multiple machines to work together</a:t>
            </a:r>
            <a:endParaRPr lang="en-US" sz="14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1" y="1905000"/>
            <a:ext cx="4724400" cy="396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9587764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Partitioning: A Case Study</a:t>
            </a:r>
            <a:endParaRPr lang="en-US" dirty="0"/>
          </a:p>
        </p:txBody>
      </p:sp>
      <p:sp>
        <p:nvSpPr>
          <p:cNvPr id="3" name="Content Placeholder 2"/>
          <p:cNvSpPr>
            <a:spLocks noGrp="1"/>
          </p:cNvSpPr>
          <p:nvPr>
            <p:ph type="body" idx="1"/>
          </p:nvPr>
        </p:nvSpPr>
        <p:spPr/>
        <p:txBody>
          <a:bodyPr>
            <a:normAutofit/>
          </a:bodyPr>
          <a:lstStyle/>
          <a:p>
            <a:r>
              <a:rPr lang="en-US" dirty="0" smtClean="0"/>
              <a:t>Star queries</a:t>
            </a:r>
          </a:p>
          <a:p>
            <a:pPr lvl="1"/>
            <a:r>
              <a:rPr lang="en-US" dirty="0" smtClean="0"/>
              <a:t>Common but not always.</a:t>
            </a:r>
          </a:p>
          <a:p>
            <a:pPr lvl="1"/>
            <a:r>
              <a:rPr lang="en-US" dirty="0" smtClean="0"/>
              <a:t>Hash partitioning work wells in this case.</a:t>
            </a:r>
          </a:p>
          <a:p>
            <a:pPr lvl="1"/>
            <a:endParaRPr lang="en-US" dirty="0"/>
          </a:p>
          <a:p>
            <a:pPr lvl="1"/>
            <a:endParaRPr lang="en-US" dirty="0" smtClean="0"/>
          </a:p>
          <a:p>
            <a:pPr lvl="1"/>
            <a:endParaRPr lang="en-US" dirty="0" smtClean="0"/>
          </a:p>
          <a:p>
            <a:r>
              <a:rPr lang="en-US" dirty="0" smtClean="0"/>
              <a:t>Patterns that share neither a common subject, predicate, nor object.</a:t>
            </a:r>
          </a:p>
          <a:p>
            <a:pPr lvl="1"/>
            <a:r>
              <a:rPr lang="en-US" dirty="0" smtClean="0"/>
              <a:t>Heavy communication cost with hash partitioning.</a:t>
            </a:r>
          </a:p>
          <a:p>
            <a:pPr lvl="1"/>
            <a:r>
              <a:rPr lang="en-US" dirty="0" smtClean="0"/>
              <a:t>Graph partitioning (Edge vs. vertex partitioning).</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52600" y="2996150"/>
            <a:ext cx="5029200" cy="1247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9354406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Partitioning: Edge vs. Vertex</a:t>
            </a:r>
            <a:br>
              <a:rPr lang="en-US" dirty="0" smtClean="0"/>
            </a:br>
            <a:r>
              <a:rPr lang="en-US" dirty="0" smtClean="0"/>
              <a:t>  Partitioning</a:t>
            </a:r>
            <a:endParaRPr lang="en-US" dirty="0"/>
          </a:p>
        </p:txBody>
      </p:sp>
      <p:sp>
        <p:nvSpPr>
          <p:cNvPr id="3" name="Text Placeholder 2"/>
          <p:cNvSpPr>
            <a:spLocks noGrp="1"/>
          </p:cNvSpPr>
          <p:nvPr>
            <p:ph type="body" idx="1"/>
          </p:nvPr>
        </p:nvSpPr>
        <p:spPr/>
        <p:txBody>
          <a:bodyPr/>
          <a:lstStyle/>
          <a:p>
            <a:pPr algn="just"/>
            <a:r>
              <a:rPr lang="en-US" sz="2000" dirty="0" smtClean="0"/>
              <a:t>Every RDF triple describes a particular edge in the RDF graph (</a:t>
            </a:r>
            <a:r>
              <a:rPr lang="en-US" sz="2000" dirty="0" err="1" smtClean="0"/>
              <a:t>i.e</a:t>
            </a:r>
            <a:r>
              <a:rPr lang="en-US" sz="2000" dirty="0" smtClean="0"/>
              <a:t> the number of RDF triples in a data set is equal to the number of edges in a RDF graph)</a:t>
            </a:r>
          </a:p>
          <a:p>
            <a:pPr algn="just"/>
            <a:r>
              <a:rPr lang="en-US" sz="2000" dirty="0" smtClean="0"/>
              <a:t>The most obvious way to perform graph partitioning is via ‘edge partitioning’ a RDF graph into disjoint subsets</a:t>
            </a:r>
          </a:p>
          <a:p>
            <a:pPr algn="just"/>
            <a:r>
              <a:rPr lang="en-US" sz="2000" dirty="0" smtClean="0"/>
              <a:t>Unfortunately, such an approach complicates the execution of star queries since vertexes on the boundary of a partition might have some edges on one machine and some edges on another machine, thereby causing additional network communication at query time relative to simple hash partitioning</a:t>
            </a:r>
          </a:p>
          <a:p>
            <a:pPr algn="just"/>
            <a:r>
              <a:rPr lang="en-US" sz="2000" dirty="0" smtClean="0"/>
              <a:t>Since star queries are quite common, vertex partitioning is used, such that each machine receives a disjoint subset of RDF vertexes that are close to each other in the graph</a:t>
            </a:r>
            <a:endParaRPr lang="en-US" sz="20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Partitioning: Vertex Partitioning</a:t>
            </a:r>
            <a:endParaRPr lang="en-US" dirty="0"/>
          </a:p>
        </p:txBody>
      </p:sp>
      <p:sp>
        <p:nvSpPr>
          <p:cNvPr id="3" name="Content Placeholder 2"/>
          <p:cNvSpPr>
            <a:spLocks noGrp="1"/>
          </p:cNvSpPr>
          <p:nvPr>
            <p:ph type="body" idx="1"/>
          </p:nvPr>
        </p:nvSpPr>
        <p:spPr/>
        <p:txBody>
          <a:bodyPr>
            <a:normAutofit lnSpcReduction="10000"/>
          </a:bodyPr>
          <a:lstStyle/>
          <a:p>
            <a:pPr algn="just"/>
            <a:r>
              <a:rPr lang="en-US" dirty="0" smtClean="0"/>
              <a:t>Remove triples with </a:t>
            </a:r>
            <a:r>
              <a:rPr lang="en-US" dirty="0" err="1" smtClean="0"/>
              <a:t>rdf:type</a:t>
            </a:r>
            <a:r>
              <a:rPr lang="en-US" dirty="0" smtClean="0"/>
              <a:t> predicates (and other similar predicates with meaning “type”).</a:t>
            </a:r>
          </a:p>
          <a:p>
            <a:pPr lvl="1" algn="just"/>
            <a:r>
              <a:rPr lang="en-US" dirty="0" smtClean="0"/>
              <a:t>If these “type” triples are included, every entity of the same type would be within two hops of each other</a:t>
            </a:r>
          </a:p>
          <a:p>
            <a:pPr lvl="1" algn="just"/>
            <a:r>
              <a:rPr lang="en-US" dirty="0" smtClean="0"/>
              <a:t>These connections make the graph more complex and reduce the quality of graph partitioning significantly, since the more connected the graph is, the harder it is to partition it</a:t>
            </a:r>
          </a:p>
          <a:p>
            <a:pPr lvl="1">
              <a:buNone/>
            </a:pPr>
            <a:endParaRPr lang="en-US" dirty="0" smtClean="0"/>
          </a:p>
          <a:p>
            <a:pPr algn="just"/>
            <a:r>
              <a:rPr lang="en-US" dirty="0" smtClean="0"/>
              <a:t>METIS </a:t>
            </a:r>
            <a:r>
              <a:rPr lang="en-US" dirty="0" err="1" smtClean="0"/>
              <a:t>partitioner</a:t>
            </a:r>
            <a:r>
              <a:rPr lang="en-US" dirty="0" smtClean="0"/>
              <a:t>.</a:t>
            </a:r>
          </a:p>
          <a:p>
            <a:pPr lvl="1" algn="just"/>
            <a:r>
              <a:rPr lang="en-US" dirty="0" smtClean="0"/>
              <a:t>Input the RDF graph as a undirected one.</a:t>
            </a:r>
          </a:p>
          <a:p>
            <a:pPr lvl="1" algn="just"/>
            <a:r>
              <a:rPr lang="en-US" dirty="0" smtClean="0"/>
              <a:t>Expect a more scalable </a:t>
            </a:r>
            <a:r>
              <a:rPr lang="en-US" dirty="0" err="1" smtClean="0"/>
              <a:t>partitioner</a:t>
            </a:r>
            <a:r>
              <a:rPr lang="en-US" dirty="0" smtClean="0"/>
              <a:t> in the future.</a:t>
            </a:r>
            <a:endParaRPr lang="en-US" dirty="0"/>
          </a:p>
        </p:txBody>
      </p:sp>
    </p:spTree>
    <p:extLst>
      <p:ext uri="{BB962C8B-B14F-4D97-AF65-F5344CB8AC3E}">
        <p14:creationId xmlns:p14="http://schemas.microsoft.com/office/powerpoint/2010/main" xmlns="" val="44701714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Triple Placement</a:t>
            </a:r>
            <a:endParaRPr lang="en-US" dirty="0"/>
          </a:p>
        </p:txBody>
      </p:sp>
      <p:sp>
        <p:nvSpPr>
          <p:cNvPr id="3" name="Text Placeholder 2"/>
          <p:cNvSpPr>
            <a:spLocks noGrp="1"/>
          </p:cNvSpPr>
          <p:nvPr>
            <p:ph type="body" idx="1"/>
          </p:nvPr>
        </p:nvSpPr>
        <p:spPr/>
        <p:txBody>
          <a:bodyPr/>
          <a:lstStyle/>
          <a:p>
            <a:r>
              <a:rPr lang="en-US" dirty="0" smtClean="0"/>
              <a:t>Place each triple in the partition that owns the vertex corresponding to the subject.</a:t>
            </a:r>
          </a:p>
          <a:p>
            <a:r>
              <a:rPr lang="en-US" dirty="0" smtClean="0"/>
              <a:t>Allow data overlap to minimize network communication</a:t>
            </a:r>
          </a:p>
          <a:p>
            <a:pPr>
              <a:buNone/>
            </a:pPr>
            <a:r>
              <a:rPr lang="en-US" dirty="0" smtClean="0"/>
              <a:t>    </a:t>
            </a:r>
            <a:r>
              <a:rPr lang="en-US" sz="2000" dirty="0" smtClean="0"/>
              <a:t>-- trade off between storage overhead and communication overhead</a:t>
            </a:r>
          </a:p>
          <a:p>
            <a:r>
              <a:rPr lang="en-US" dirty="0" smtClean="0"/>
              <a:t>N-hop guarantee </a:t>
            </a:r>
          </a:p>
          <a:p>
            <a:pPr>
              <a:buNone/>
            </a:pPr>
            <a:r>
              <a:rPr lang="en-US" sz="2000" dirty="0" smtClean="0"/>
              <a:t>     -- The extent of data overlap</a:t>
            </a:r>
          </a:p>
          <a:p>
            <a:pPr>
              <a:buNone/>
            </a:pPr>
            <a:r>
              <a:rPr lang="en-US" sz="2000" dirty="0" smtClean="0"/>
              <a:t>     -- If a vertex is assigned to a machine, any vertex that is within n hop    of this vertex is also stored in this machine</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for N-hop guarantee </a:t>
            </a:r>
            <a:endParaRPr lang="en-US" dirty="0"/>
          </a:p>
        </p:txBody>
      </p:sp>
      <p:pic>
        <p:nvPicPr>
          <p:cNvPr id="2050" name="Picture 2"/>
          <p:cNvPicPr>
            <a:picLocks noChangeAspect="1" noChangeArrowheads="1"/>
          </p:cNvPicPr>
          <p:nvPr/>
        </p:nvPicPr>
        <p:blipFill>
          <a:blip r:embed="rId2"/>
          <a:srcRect/>
          <a:stretch>
            <a:fillRect/>
          </a:stretch>
        </p:blipFill>
        <p:spPr bwMode="auto">
          <a:xfrm>
            <a:off x="685800" y="1752600"/>
            <a:ext cx="7867650" cy="3962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N-Hop Guarantee</a:t>
            </a:r>
            <a:endParaRPr lang="en-US" dirty="0"/>
          </a:p>
        </p:txBody>
      </p:sp>
      <p:sp>
        <p:nvSpPr>
          <p:cNvPr id="3" name="Text Placeholder 2"/>
          <p:cNvSpPr>
            <a:spLocks noGrp="1"/>
          </p:cNvSpPr>
          <p:nvPr>
            <p:ph type="body" idx="1"/>
          </p:nvPr>
        </p:nvSpPr>
        <p:spPr/>
        <p:txBody>
          <a:bodyPr/>
          <a:lstStyle/>
          <a:p>
            <a:r>
              <a:rPr lang="en-US" sz="2800" dirty="0" smtClean="0"/>
              <a:t>Directed n-hop guarantee</a:t>
            </a:r>
          </a:p>
          <a:p>
            <a:pPr>
              <a:buNone/>
            </a:pPr>
            <a:r>
              <a:rPr lang="en-US" sz="2000" dirty="0" smtClean="0"/>
              <a:t>    -- </a:t>
            </a:r>
            <a:r>
              <a:rPr lang="en-US" sz="1800" dirty="0" smtClean="0"/>
              <a:t>Triples </a:t>
            </a:r>
            <a:r>
              <a:rPr lang="en-US" sz="1800" i="1" dirty="0" smtClean="0"/>
              <a:t>(</a:t>
            </a:r>
            <a:r>
              <a:rPr lang="en-US" sz="1800" i="1" dirty="0" err="1" smtClean="0"/>
              <a:t>s,p,o</a:t>
            </a:r>
            <a:r>
              <a:rPr lang="en-US" sz="1800" i="1" dirty="0" smtClean="0"/>
              <a:t>) </a:t>
            </a:r>
            <a:r>
              <a:rPr lang="en-US" sz="1800" dirty="0" smtClean="0"/>
              <a:t>and </a:t>
            </a:r>
            <a:r>
              <a:rPr lang="en-US" sz="1800" i="1" dirty="0" smtClean="0"/>
              <a:t>(</a:t>
            </a:r>
            <a:r>
              <a:rPr lang="en-US" sz="1800" i="1" dirty="0" err="1" smtClean="0"/>
              <a:t>o,p,o</a:t>
            </a:r>
            <a:r>
              <a:rPr lang="en-US" sz="1800" i="1" dirty="0" smtClean="0"/>
              <a:t>’) </a:t>
            </a:r>
            <a:r>
              <a:rPr lang="en-US" sz="1800" dirty="0" smtClean="0"/>
              <a:t>where the subject of one triple is equal to object of another triple are not guaranteed to end up in same partition if only one hop is guaranteed (however they will end up in the partition that owns vertex s under a 2-hop guarantee)</a:t>
            </a:r>
          </a:p>
          <a:p>
            <a:pPr>
              <a:buNone/>
            </a:pPr>
            <a:r>
              <a:rPr lang="en-US" sz="1800" dirty="0" smtClean="0"/>
              <a:t>     -- Triples </a:t>
            </a:r>
            <a:r>
              <a:rPr lang="en-US" sz="1800" i="1" dirty="0" smtClean="0"/>
              <a:t>(</a:t>
            </a:r>
            <a:r>
              <a:rPr lang="en-US" sz="1800" i="1" dirty="0" err="1" smtClean="0"/>
              <a:t>s,p,o</a:t>
            </a:r>
            <a:r>
              <a:rPr lang="en-US" sz="1800" i="1" dirty="0" smtClean="0"/>
              <a:t>) </a:t>
            </a:r>
            <a:r>
              <a:rPr lang="en-US" sz="1800" dirty="0" smtClean="0"/>
              <a:t>and </a:t>
            </a:r>
            <a:r>
              <a:rPr lang="en-US" sz="1800" i="1" dirty="0" smtClean="0"/>
              <a:t>(</a:t>
            </a:r>
            <a:r>
              <a:rPr lang="en-US" sz="1800" i="1" dirty="0" err="1" smtClean="0"/>
              <a:t>s’,p’,o</a:t>
            </a:r>
            <a:r>
              <a:rPr lang="en-US" sz="1800" i="1" dirty="0" smtClean="0"/>
              <a:t>) </a:t>
            </a:r>
            <a:r>
              <a:rPr lang="en-US" sz="1800" dirty="0" smtClean="0"/>
              <a:t>are not guaranteed to end up in the same partition (even though they are connected via same object) no matter how large the n-hop guarantee is</a:t>
            </a:r>
          </a:p>
          <a:p>
            <a:r>
              <a:rPr lang="en-US" sz="2800" dirty="0" smtClean="0"/>
              <a:t>Undirected n-hop guarantee </a:t>
            </a:r>
          </a:p>
          <a:p>
            <a:pPr>
              <a:buNone/>
            </a:pPr>
            <a:r>
              <a:rPr lang="en-US" sz="1800" dirty="0" smtClean="0"/>
              <a:t>     -- Since it is not unusual for a SPARQL query to include such an </a:t>
            </a:r>
            <a:r>
              <a:rPr lang="en-US" sz="1800" i="1" u="sng" dirty="0" smtClean="0"/>
              <a:t>“object-connected”</a:t>
            </a:r>
            <a:r>
              <a:rPr lang="en-US" sz="1800" dirty="0" smtClean="0"/>
              <a:t> graph pattern, in many cases it is preferable to use an undirected n-hop guarantee</a:t>
            </a:r>
          </a:p>
          <a:p>
            <a:r>
              <a:rPr lang="en-US" sz="2800" dirty="0" smtClean="0"/>
              <a:t>Add a triple </a:t>
            </a:r>
            <a:r>
              <a:rPr lang="en-US" sz="2800" i="1" dirty="0" smtClean="0"/>
              <a:t>(v, &lt;</a:t>
            </a:r>
            <a:r>
              <a:rPr lang="en-US" sz="2800" i="1" dirty="0" err="1" smtClean="0"/>
              <a:t>isOwned</a:t>
            </a:r>
            <a:r>
              <a:rPr lang="en-US" sz="2800" i="1" dirty="0" smtClean="0"/>
              <a:t>&gt;, ‘Yes’) </a:t>
            </a:r>
            <a:r>
              <a:rPr lang="en-US" sz="2800" dirty="0" smtClean="0"/>
              <a:t>for each base vertex v in the vertex partition</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 Processing</a:t>
            </a:r>
            <a:endParaRPr lang="en-US" dirty="0"/>
          </a:p>
        </p:txBody>
      </p:sp>
      <p:sp>
        <p:nvSpPr>
          <p:cNvPr id="3" name="Text Placeholder 2"/>
          <p:cNvSpPr>
            <a:spLocks noGrp="1"/>
          </p:cNvSpPr>
          <p:nvPr>
            <p:ph type="body" idx="1"/>
          </p:nvPr>
        </p:nvSpPr>
        <p:spPr/>
        <p:txBody>
          <a:bodyPr/>
          <a:lstStyle/>
          <a:p>
            <a:r>
              <a:rPr lang="en-US" dirty="0" smtClean="0"/>
              <a:t>Query execution is more efficient in </a:t>
            </a:r>
            <a:r>
              <a:rPr lang="en-US" dirty="0" err="1" smtClean="0"/>
              <a:t>RDFstores</a:t>
            </a:r>
            <a:r>
              <a:rPr lang="en-US" dirty="0" smtClean="0"/>
              <a:t> than in </a:t>
            </a:r>
            <a:r>
              <a:rPr lang="en-US" dirty="0" err="1" smtClean="0"/>
              <a:t>Hadoop</a:t>
            </a:r>
            <a:endParaRPr lang="en-US" dirty="0" smtClean="0"/>
          </a:p>
          <a:p>
            <a:pPr>
              <a:buNone/>
            </a:pPr>
            <a:r>
              <a:rPr lang="en-US" sz="2000" dirty="0" smtClean="0"/>
              <a:t>   -- Push as much of the processing as possible into </a:t>
            </a:r>
            <a:r>
              <a:rPr lang="en-US" sz="2000" dirty="0" err="1" smtClean="0"/>
              <a:t>RDFstores</a:t>
            </a:r>
            <a:endParaRPr lang="en-US" sz="2000" dirty="0" smtClean="0"/>
          </a:p>
          <a:p>
            <a:pPr>
              <a:buNone/>
            </a:pPr>
            <a:r>
              <a:rPr lang="en-US" sz="2000" dirty="0" smtClean="0"/>
              <a:t>   -- Minimize the number of </a:t>
            </a:r>
            <a:r>
              <a:rPr lang="en-US" sz="2000" dirty="0" err="1" smtClean="0"/>
              <a:t>Hadoop</a:t>
            </a:r>
            <a:r>
              <a:rPr lang="en-US" sz="2000" dirty="0" smtClean="0"/>
              <a:t> jobs</a:t>
            </a:r>
          </a:p>
          <a:p>
            <a:pPr>
              <a:buNone/>
            </a:pPr>
            <a:r>
              <a:rPr lang="en-US" sz="2000" dirty="0" smtClean="0"/>
              <a:t>   -- The larger the hop guarantee, the more work is done in </a:t>
            </a:r>
            <a:r>
              <a:rPr lang="en-US" sz="2000" dirty="0" err="1" smtClean="0"/>
              <a:t>RDFstores</a:t>
            </a:r>
            <a:endParaRPr lang="en-US" sz="2000" dirty="0" smtClean="0"/>
          </a:p>
          <a:p>
            <a:pPr>
              <a:buNone/>
            </a:pPr>
            <a:r>
              <a:rPr lang="en-US" sz="2000" dirty="0" smtClean="0"/>
              <a:t> </a:t>
            </a:r>
            <a:endParaRPr lang="en-US" sz="20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Important Terms</a:t>
            </a:r>
            <a:endParaRPr lang="en-US" dirty="0"/>
          </a:p>
        </p:txBody>
      </p:sp>
      <p:sp>
        <p:nvSpPr>
          <p:cNvPr id="3" name="Text Placeholder 2"/>
          <p:cNvSpPr>
            <a:spLocks noGrp="1"/>
          </p:cNvSpPr>
          <p:nvPr>
            <p:ph type="body" idx="1"/>
          </p:nvPr>
        </p:nvSpPr>
        <p:spPr/>
        <p:txBody>
          <a:bodyPr/>
          <a:lstStyle/>
          <a:p>
            <a:r>
              <a:rPr lang="en-US" dirty="0" smtClean="0"/>
              <a:t>PWOC Query</a:t>
            </a:r>
          </a:p>
          <a:p>
            <a:pPr>
              <a:buNone/>
            </a:pPr>
            <a:r>
              <a:rPr lang="en-US" sz="2000" dirty="0" smtClean="0"/>
              <a:t>    -- If a query can be answered entirely in RDF-stores without data shuffling in </a:t>
            </a:r>
            <a:r>
              <a:rPr lang="en-US" sz="2000" dirty="0" err="1" smtClean="0"/>
              <a:t>Hadoop</a:t>
            </a:r>
            <a:r>
              <a:rPr lang="en-US" sz="2000" dirty="0" smtClean="0"/>
              <a:t>, it is called a “PWOC query” (parallelizable without communication) </a:t>
            </a:r>
          </a:p>
          <a:p>
            <a:pPr>
              <a:buNone/>
            </a:pPr>
            <a:r>
              <a:rPr lang="en-US" sz="3200" dirty="0" smtClean="0"/>
              <a:t>  </a:t>
            </a:r>
            <a:endParaRPr lang="en-US" sz="2000" dirty="0" smtClean="0"/>
          </a:p>
          <a:p>
            <a:r>
              <a:rPr lang="en-US" dirty="0" err="1" smtClean="0"/>
              <a:t>DoFE</a:t>
            </a:r>
            <a:r>
              <a:rPr lang="en-US" dirty="0" smtClean="0"/>
              <a:t> (distance of farthest edge)</a:t>
            </a:r>
          </a:p>
          <a:p>
            <a:pPr>
              <a:buNone/>
            </a:pPr>
            <a:r>
              <a:rPr lang="en-US" sz="2000" dirty="0" smtClean="0"/>
              <a:t>   -- The concept of </a:t>
            </a:r>
            <a:r>
              <a:rPr lang="en-US" sz="2000" dirty="0" err="1" smtClean="0"/>
              <a:t>DoFE</a:t>
            </a:r>
            <a:r>
              <a:rPr lang="en-US" sz="2000" dirty="0" smtClean="0"/>
              <a:t> is a measure of centrality in a graph. Intuitively, the vertex in a graph with the smallest </a:t>
            </a:r>
            <a:r>
              <a:rPr lang="en-US" sz="2000" dirty="0" err="1" smtClean="0"/>
              <a:t>DoFE</a:t>
            </a:r>
            <a:r>
              <a:rPr lang="en-US" sz="2000" dirty="0" smtClean="0"/>
              <a:t> will be the most central in a graph</a:t>
            </a:r>
          </a:p>
          <a:p>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a:t>
            </a:r>
            <a:r>
              <a:rPr lang="en-US" dirty="0" err="1" smtClean="0"/>
              <a:t>DoFE</a:t>
            </a:r>
            <a:endParaRPr lang="en-US" dirty="0"/>
          </a:p>
        </p:txBody>
      </p:sp>
      <p:pic>
        <p:nvPicPr>
          <p:cNvPr id="3075" name="Picture 3"/>
          <p:cNvPicPr>
            <a:picLocks noChangeAspect="1" noChangeArrowheads="1"/>
          </p:cNvPicPr>
          <p:nvPr/>
        </p:nvPicPr>
        <p:blipFill>
          <a:blip r:embed="rId2"/>
          <a:srcRect/>
          <a:stretch>
            <a:fillRect/>
          </a:stretch>
        </p:blipFill>
        <p:spPr bwMode="auto">
          <a:xfrm>
            <a:off x="0" y="1828800"/>
            <a:ext cx="4680276" cy="1838325"/>
          </a:xfrm>
          <a:prstGeom prst="rect">
            <a:avLst/>
          </a:prstGeom>
          <a:noFill/>
          <a:ln w="9525">
            <a:noFill/>
            <a:miter lim="800000"/>
            <a:headEnd/>
            <a:tailEnd/>
          </a:ln>
        </p:spPr>
      </p:pic>
      <p:sp>
        <p:nvSpPr>
          <p:cNvPr id="6" name="TextBox 5"/>
          <p:cNvSpPr txBox="1"/>
          <p:nvPr/>
        </p:nvSpPr>
        <p:spPr>
          <a:xfrm>
            <a:off x="6400800" y="2209800"/>
            <a:ext cx="184731" cy="307777"/>
          </a:xfrm>
          <a:prstGeom prst="rect">
            <a:avLst/>
          </a:prstGeom>
          <a:noFill/>
        </p:spPr>
        <p:txBody>
          <a:bodyPr wrap="none" rtlCol="0">
            <a:spAutoFit/>
          </a:bodyPr>
          <a:lstStyle/>
          <a:p>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62400" y="3733800"/>
            <a:ext cx="4562475"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7696200" y="5943600"/>
            <a:ext cx="304800" cy="369332"/>
          </a:xfrm>
          <a:prstGeom prst="rect">
            <a:avLst/>
          </a:prstGeom>
          <a:noFill/>
          <a:ln>
            <a:noFill/>
          </a:ln>
        </p:spPr>
        <p:txBody>
          <a:bodyPr wrap="square" rtlCol="0">
            <a:spAutoFit/>
          </a:bodyPr>
          <a:lstStyle/>
          <a:p>
            <a:r>
              <a:rPr lang="en-US" dirty="0">
                <a:solidFill>
                  <a:srgbClr val="FF0000"/>
                </a:solidFill>
              </a:rPr>
              <a:t>∞</a:t>
            </a:r>
          </a:p>
        </p:txBody>
      </p:sp>
      <p:sp>
        <p:nvSpPr>
          <p:cNvPr id="10" name="TextBox 9"/>
          <p:cNvSpPr txBox="1"/>
          <p:nvPr/>
        </p:nvSpPr>
        <p:spPr>
          <a:xfrm>
            <a:off x="7772400" y="4495800"/>
            <a:ext cx="304800" cy="369332"/>
          </a:xfrm>
          <a:prstGeom prst="rect">
            <a:avLst/>
          </a:prstGeom>
          <a:noFill/>
          <a:ln>
            <a:noFill/>
          </a:ln>
        </p:spPr>
        <p:txBody>
          <a:bodyPr wrap="square" rtlCol="0">
            <a:spAutoFit/>
          </a:bodyPr>
          <a:lstStyle/>
          <a:p>
            <a:r>
              <a:rPr lang="en-US" dirty="0">
                <a:solidFill>
                  <a:srgbClr val="FF0000"/>
                </a:solidFill>
              </a:rPr>
              <a:t>∞</a:t>
            </a:r>
          </a:p>
        </p:txBody>
      </p:sp>
      <p:sp>
        <p:nvSpPr>
          <p:cNvPr id="11" name="TextBox 10"/>
          <p:cNvSpPr txBox="1"/>
          <p:nvPr/>
        </p:nvSpPr>
        <p:spPr>
          <a:xfrm>
            <a:off x="4648200" y="5562600"/>
            <a:ext cx="304800" cy="369332"/>
          </a:xfrm>
          <a:prstGeom prst="rect">
            <a:avLst/>
          </a:prstGeom>
          <a:noFill/>
          <a:ln>
            <a:noFill/>
          </a:ln>
        </p:spPr>
        <p:txBody>
          <a:bodyPr wrap="square" rtlCol="0">
            <a:spAutoFit/>
          </a:bodyPr>
          <a:lstStyle/>
          <a:p>
            <a:r>
              <a:rPr lang="en-US" dirty="0">
                <a:solidFill>
                  <a:srgbClr val="FF0000"/>
                </a:solidFill>
              </a:rPr>
              <a:t>∞</a:t>
            </a:r>
          </a:p>
        </p:txBody>
      </p:sp>
      <p:sp>
        <p:nvSpPr>
          <p:cNvPr id="8" name="TextBox 7"/>
          <p:cNvSpPr txBox="1"/>
          <p:nvPr/>
        </p:nvSpPr>
        <p:spPr>
          <a:xfrm>
            <a:off x="5638800" y="3810000"/>
            <a:ext cx="304800" cy="369332"/>
          </a:xfrm>
          <a:prstGeom prst="rect">
            <a:avLst/>
          </a:prstGeom>
          <a:noFill/>
          <a:ln>
            <a:noFill/>
          </a:ln>
        </p:spPr>
        <p:txBody>
          <a:bodyPr wrap="square" rtlCol="0">
            <a:spAutoFit/>
          </a:bodyPr>
          <a:lstStyle/>
          <a:p>
            <a:r>
              <a:rPr lang="en-US" dirty="0">
                <a:solidFill>
                  <a:srgbClr val="FF0000"/>
                </a:solidFill>
              </a:rPr>
              <a:t>∞</a:t>
            </a:r>
          </a:p>
        </p:txBody>
      </p:sp>
      <p:sp>
        <p:nvSpPr>
          <p:cNvPr id="12" name="TextBox 11"/>
          <p:cNvSpPr txBox="1"/>
          <p:nvPr/>
        </p:nvSpPr>
        <p:spPr>
          <a:xfrm>
            <a:off x="6324600" y="4648200"/>
            <a:ext cx="304800" cy="381000"/>
          </a:xfrm>
          <a:prstGeom prst="rect">
            <a:avLst/>
          </a:prstGeom>
          <a:noFill/>
          <a:ln>
            <a:noFill/>
          </a:ln>
        </p:spPr>
        <p:txBody>
          <a:bodyPr wrap="square" rtlCol="0">
            <a:spAutoFit/>
          </a:bodyPr>
          <a:lstStyle/>
          <a:p>
            <a:r>
              <a:rPr lang="en-US" dirty="0">
                <a:solidFill>
                  <a:srgbClr val="FF0000"/>
                </a:solidFill>
              </a:rPr>
              <a:t>2</a:t>
            </a:r>
          </a:p>
        </p:txBody>
      </p:sp>
      <p:sp>
        <p:nvSpPr>
          <p:cNvPr id="15" name="TextBox 14"/>
          <p:cNvSpPr txBox="1"/>
          <p:nvPr/>
        </p:nvSpPr>
        <p:spPr>
          <a:xfrm>
            <a:off x="5638800" y="3657600"/>
            <a:ext cx="304800" cy="381000"/>
          </a:xfrm>
          <a:prstGeom prst="rect">
            <a:avLst/>
          </a:prstGeom>
          <a:noFill/>
          <a:ln>
            <a:noFill/>
          </a:ln>
        </p:spPr>
        <p:txBody>
          <a:bodyPr wrap="square" rtlCol="0">
            <a:spAutoFit/>
          </a:bodyPr>
          <a:lstStyle/>
          <a:p>
            <a:r>
              <a:rPr lang="en-US" dirty="0" smtClean="0">
                <a:solidFill>
                  <a:srgbClr val="0070C0"/>
                </a:solidFill>
              </a:rPr>
              <a:t>3</a:t>
            </a:r>
            <a:endParaRPr lang="en-US" dirty="0">
              <a:solidFill>
                <a:srgbClr val="0070C0"/>
              </a:solidFill>
            </a:endParaRPr>
          </a:p>
        </p:txBody>
      </p:sp>
      <p:sp>
        <p:nvSpPr>
          <p:cNvPr id="16" name="TextBox 15"/>
          <p:cNvSpPr txBox="1"/>
          <p:nvPr/>
        </p:nvSpPr>
        <p:spPr>
          <a:xfrm>
            <a:off x="4876800" y="6172200"/>
            <a:ext cx="304800" cy="307777"/>
          </a:xfrm>
          <a:prstGeom prst="rect">
            <a:avLst/>
          </a:prstGeom>
          <a:noFill/>
          <a:ln>
            <a:noFill/>
          </a:ln>
        </p:spPr>
        <p:txBody>
          <a:bodyPr wrap="square" rtlCol="0">
            <a:spAutoFit/>
          </a:bodyPr>
          <a:lstStyle/>
          <a:p>
            <a:r>
              <a:rPr lang="en-US" dirty="0" smtClean="0">
                <a:solidFill>
                  <a:srgbClr val="0070C0"/>
                </a:solidFill>
              </a:rPr>
              <a:t>2</a:t>
            </a:r>
            <a:endParaRPr lang="en-US" dirty="0">
              <a:solidFill>
                <a:srgbClr val="0070C0"/>
              </a:solidFill>
            </a:endParaRPr>
          </a:p>
        </p:txBody>
      </p:sp>
      <p:sp>
        <p:nvSpPr>
          <p:cNvPr id="17" name="TextBox 16"/>
          <p:cNvSpPr txBox="1"/>
          <p:nvPr/>
        </p:nvSpPr>
        <p:spPr>
          <a:xfrm>
            <a:off x="7620000" y="6172200"/>
            <a:ext cx="304800" cy="307777"/>
          </a:xfrm>
          <a:prstGeom prst="rect">
            <a:avLst/>
          </a:prstGeom>
          <a:noFill/>
          <a:ln>
            <a:noFill/>
          </a:ln>
        </p:spPr>
        <p:txBody>
          <a:bodyPr wrap="square" rtlCol="0">
            <a:spAutoFit/>
          </a:bodyPr>
          <a:lstStyle/>
          <a:p>
            <a:r>
              <a:rPr lang="en-US" dirty="0" smtClean="0">
                <a:solidFill>
                  <a:srgbClr val="0070C0"/>
                </a:solidFill>
              </a:rPr>
              <a:t>2</a:t>
            </a:r>
            <a:endParaRPr lang="en-US" dirty="0">
              <a:solidFill>
                <a:srgbClr val="0070C0"/>
              </a:solidFill>
            </a:endParaRPr>
          </a:p>
        </p:txBody>
      </p:sp>
      <p:sp>
        <p:nvSpPr>
          <p:cNvPr id="19" name="TextBox 18"/>
          <p:cNvSpPr txBox="1"/>
          <p:nvPr/>
        </p:nvSpPr>
        <p:spPr>
          <a:xfrm>
            <a:off x="7162800" y="4495800"/>
            <a:ext cx="304800" cy="381000"/>
          </a:xfrm>
          <a:prstGeom prst="rect">
            <a:avLst/>
          </a:prstGeom>
          <a:noFill/>
          <a:ln>
            <a:noFill/>
          </a:ln>
        </p:spPr>
        <p:txBody>
          <a:bodyPr wrap="square" rtlCol="0">
            <a:spAutoFit/>
          </a:bodyPr>
          <a:lstStyle/>
          <a:p>
            <a:r>
              <a:rPr lang="en-US" dirty="0" smtClean="0">
                <a:solidFill>
                  <a:srgbClr val="0070C0"/>
                </a:solidFill>
              </a:rPr>
              <a:t>3</a:t>
            </a:r>
            <a:endParaRPr lang="en-US" dirty="0">
              <a:solidFill>
                <a:srgbClr val="0070C0"/>
              </a:solidFill>
            </a:endParaRPr>
          </a:p>
        </p:txBody>
      </p:sp>
      <p:sp>
        <p:nvSpPr>
          <p:cNvPr id="21" name="TextBox 20"/>
          <p:cNvSpPr txBox="1"/>
          <p:nvPr/>
        </p:nvSpPr>
        <p:spPr>
          <a:xfrm>
            <a:off x="6096000" y="4495800"/>
            <a:ext cx="304800" cy="307777"/>
          </a:xfrm>
          <a:prstGeom prst="rect">
            <a:avLst/>
          </a:prstGeom>
          <a:noFill/>
          <a:ln>
            <a:noFill/>
          </a:ln>
        </p:spPr>
        <p:txBody>
          <a:bodyPr wrap="square" rtlCol="0">
            <a:spAutoFit/>
          </a:bodyPr>
          <a:lstStyle/>
          <a:p>
            <a:r>
              <a:rPr lang="en-US" dirty="0">
                <a:solidFill>
                  <a:srgbClr val="0070C0"/>
                </a:solidFill>
              </a:rPr>
              <a:t>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6"/>
                                        </p:tgtEl>
                                        <p:attrNameLst>
                                          <p:attrName>ppt_x</p:attrName>
                                        </p:attrNameLst>
                                      </p:cBhvr>
                                      <p:tavLst>
                                        <p:tav tm="0">
                                          <p:val>
                                            <p:strVal val="ppt_x"/>
                                          </p:val>
                                        </p:tav>
                                        <p:tav tm="100000">
                                          <p:val>
                                            <p:strVal val="ppt_x"/>
                                          </p:val>
                                        </p:tav>
                                      </p:tavLst>
                                    </p:anim>
                                    <p:anim calcmode="lin" valueType="num">
                                      <p:cBhvr additive="base">
                                        <p:cTn id="11" dur="500"/>
                                        <p:tgtEl>
                                          <p:spTgt spid="16"/>
                                        </p:tgtEl>
                                        <p:attrNameLst>
                                          <p:attrName>ppt_y</p:attrName>
                                        </p:attrNameLst>
                                      </p:cBhvr>
                                      <p:tavLst>
                                        <p:tav tm="0">
                                          <p:val>
                                            <p:strVal val="ppt_y"/>
                                          </p:val>
                                        </p:tav>
                                        <p:tav tm="100000">
                                          <p:val>
                                            <p:strVal val="1+ppt_h/2"/>
                                          </p:val>
                                        </p:tav>
                                      </p:tavLst>
                                    </p:anim>
                                    <p:set>
                                      <p:cBhvr>
                                        <p:cTn id="12" dur="1" fill="hold">
                                          <p:stCondLst>
                                            <p:cond delay="499"/>
                                          </p:stCondLst>
                                        </p:cTn>
                                        <p:tgtEl>
                                          <p:spTgt spid="16"/>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17"/>
                                        </p:tgtEl>
                                        <p:attrNameLst>
                                          <p:attrName>ppt_x</p:attrName>
                                        </p:attrNameLst>
                                      </p:cBhvr>
                                      <p:tavLst>
                                        <p:tav tm="0">
                                          <p:val>
                                            <p:strVal val="ppt_x"/>
                                          </p:val>
                                        </p:tav>
                                        <p:tav tm="100000">
                                          <p:val>
                                            <p:strVal val="ppt_x"/>
                                          </p:val>
                                        </p:tav>
                                      </p:tavLst>
                                    </p:anim>
                                    <p:anim calcmode="lin" valueType="num">
                                      <p:cBhvr additive="base">
                                        <p:cTn id="15" dur="500"/>
                                        <p:tgtEl>
                                          <p:spTgt spid="17"/>
                                        </p:tgtEl>
                                        <p:attrNameLst>
                                          <p:attrName>ppt_y</p:attrName>
                                        </p:attrNameLst>
                                      </p:cBhvr>
                                      <p:tavLst>
                                        <p:tav tm="0">
                                          <p:val>
                                            <p:strVal val="ppt_y"/>
                                          </p:val>
                                        </p:tav>
                                        <p:tav tm="100000">
                                          <p:val>
                                            <p:strVal val="1+ppt_h/2"/>
                                          </p:val>
                                        </p:tav>
                                      </p:tavLst>
                                    </p:anim>
                                    <p:set>
                                      <p:cBhvr>
                                        <p:cTn id="16" dur="1" fill="hold">
                                          <p:stCondLst>
                                            <p:cond delay="499"/>
                                          </p:stCondLst>
                                        </p:cTn>
                                        <p:tgtEl>
                                          <p:spTgt spid="17"/>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19"/>
                                        </p:tgtEl>
                                        <p:attrNameLst>
                                          <p:attrName>ppt_x</p:attrName>
                                        </p:attrNameLst>
                                      </p:cBhvr>
                                      <p:tavLst>
                                        <p:tav tm="0">
                                          <p:val>
                                            <p:strVal val="ppt_x"/>
                                          </p:val>
                                        </p:tav>
                                        <p:tav tm="100000">
                                          <p:val>
                                            <p:strVal val="ppt_x"/>
                                          </p:val>
                                        </p:tav>
                                      </p:tavLst>
                                    </p:anim>
                                    <p:anim calcmode="lin" valueType="num">
                                      <p:cBhvr additive="base">
                                        <p:cTn id="19" dur="500"/>
                                        <p:tgtEl>
                                          <p:spTgt spid="19"/>
                                        </p:tgtEl>
                                        <p:attrNameLst>
                                          <p:attrName>ppt_y</p:attrName>
                                        </p:attrNameLst>
                                      </p:cBhvr>
                                      <p:tavLst>
                                        <p:tav tm="0">
                                          <p:val>
                                            <p:strVal val="ppt_y"/>
                                          </p:val>
                                        </p:tav>
                                        <p:tav tm="100000">
                                          <p:val>
                                            <p:strVal val="1+ppt_h/2"/>
                                          </p:val>
                                        </p:tav>
                                      </p:tavLst>
                                    </p:anim>
                                    <p:set>
                                      <p:cBhvr>
                                        <p:cTn id="20" dur="1" fill="hold">
                                          <p:stCondLst>
                                            <p:cond delay="499"/>
                                          </p:stCondLst>
                                        </p:cTn>
                                        <p:tgtEl>
                                          <p:spTgt spid="19"/>
                                        </p:tgtEl>
                                        <p:attrNameLst>
                                          <p:attrName>style.visibility</p:attrName>
                                        </p:attrNameLst>
                                      </p:cBhvr>
                                      <p:to>
                                        <p:strVal val="hidden"/>
                                      </p:to>
                                    </p:set>
                                  </p:childTnLst>
                                </p:cTn>
                              </p:par>
                              <p:par>
                                <p:cTn id="21" presetID="2" presetClass="exit" presetSubtype="4" fill="hold" grpId="1" nodeType="withEffect">
                                  <p:stCondLst>
                                    <p:cond delay="0"/>
                                  </p:stCondLst>
                                  <p:childTnLst>
                                    <p:anim calcmode="lin" valueType="num">
                                      <p:cBhvr additive="base">
                                        <p:cTn id="22" dur="500"/>
                                        <p:tgtEl>
                                          <p:spTgt spid="21"/>
                                        </p:tgtEl>
                                        <p:attrNameLst>
                                          <p:attrName>ppt_x</p:attrName>
                                        </p:attrNameLst>
                                      </p:cBhvr>
                                      <p:tavLst>
                                        <p:tav tm="0">
                                          <p:val>
                                            <p:strVal val="ppt_x"/>
                                          </p:val>
                                        </p:tav>
                                        <p:tav tm="100000">
                                          <p:val>
                                            <p:strVal val="ppt_x"/>
                                          </p:val>
                                        </p:tav>
                                      </p:tavLst>
                                    </p:anim>
                                    <p:anim calcmode="lin" valueType="num">
                                      <p:cBhvr additive="base">
                                        <p:cTn id="23" dur="500"/>
                                        <p:tgtEl>
                                          <p:spTgt spid="21"/>
                                        </p:tgtEl>
                                        <p:attrNameLst>
                                          <p:attrName>ppt_y</p:attrName>
                                        </p:attrNameLst>
                                      </p:cBhvr>
                                      <p:tavLst>
                                        <p:tav tm="0">
                                          <p:val>
                                            <p:strVal val="ppt_y"/>
                                          </p:val>
                                        </p:tav>
                                        <p:tav tm="100000">
                                          <p:val>
                                            <p:strVal val="1+ppt_h/2"/>
                                          </p:val>
                                        </p:tav>
                                      </p:tavLst>
                                    </p:anim>
                                    <p:set>
                                      <p:cBhvr>
                                        <p:cTn id="24" dur="1" fill="hold">
                                          <p:stCondLst>
                                            <p:cond delay="499"/>
                                          </p:stCondLst>
                                        </p:cTn>
                                        <p:tgtEl>
                                          <p:spTgt spid="2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8" grpId="0"/>
      <p:bldP spid="12" grpId="0"/>
      <p:bldP spid="15" grpId="0"/>
      <p:bldP spid="16" grpId="0"/>
      <p:bldP spid="17" grpId="0"/>
      <p:bldP spid="19" grpId="0"/>
      <p:bldP spid="2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Background	</a:t>
            </a:r>
            <a:endParaRPr lang="en-US" dirty="0"/>
          </a:p>
        </p:txBody>
      </p:sp>
      <p:sp>
        <p:nvSpPr>
          <p:cNvPr id="3" name="Text Placeholder 2"/>
          <p:cNvSpPr>
            <a:spLocks noGrp="1"/>
          </p:cNvSpPr>
          <p:nvPr>
            <p:ph type="body" idx="1"/>
          </p:nvPr>
        </p:nvSpPr>
        <p:spPr/>
        <p:txBody>
          <a:bodyPr/>
          <a:lstStyle/>
          <a:p>
            <a:r>
              <a:rPr lang="en-US" dirty="0" smtClean="0"/>
              <a:t>Characteristics of cluster machines solutions used so far </a:t>
            </a:r>
            <a:endParaRPr lang="en-US" sz="2000" dirty="0" smtClean="0"/>
          </a:p>
          <a:p>
            <a:pPr>
              <a:buNone/>
            </a:pPr>
            <a:r>
              <a:rPr lang="en-US" sz="2000" dirty="0" smtClean="0"/>
              <a:t>     -- Hash partition triples across multiple machines</a:t>
            </a:r>
          </a:p>
          <a:p>
            <a:pPr>
              <a:buNone/>
            </a:pPr>
            <a:r>
              <a:rPr lang="en-US" sz="2000" dirty="0" smtClean="0"/>
              <a:t>     -- Have to ship data around the network for complex SPARQL machines</a:t>
            </a:r>
          </a:p>
          <a:p>
            <a:pPr>
              <a:buNone/>
            </a:pPr>
            <a:endParaRPr lang="en-US" sz="2000" dirty="0" smtClean="0"/>
          </a:p>
          <a:p>
            <a:pPr algn="just"/>
            <a:r>
              <a:rPr lang="en-US" sz="2400" dirty="0" smtClean="0"/>
              <a:t>Several attempts made to use </a:t>
            </a:r>
            <a:r>
              <a:rPr lang="en-US" sz="2400" dirty="0" err="1" smtClean="0"/>
              <a:t>MapReduce</a:t>
            </a:r>
            <a:r>
              <a:rPr lang="en-US" sz="2400" dirty="0" smtClean="0"/>
              <a:t> for SPARQL querying but these techniques are unable to leverage graph partitioning and have storage layers that are not optimized for RDF data.</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a Query PWOC?</a:t>
            </a:r>
            <a:endParaRPr lang="en-US" dirty="0"/>
          </a:p>
        </p:txBody>
      </p:sp>
      <p:sp>
        <p:nvSpPr>
          <p:cNvPr id="3" name="Text Placeholder 2"/>
          <p:cNvSpPr>
            <a:spLocks noGrp="1"/>
          </p:cNvSpPr>
          <p:nvPr>
            <p:ph type="body" idx="1"/>
          </p:nvPr>
        </p:nvSpPr>
        <p:spPr/>
        <p:txBody>
          <a:bodyPr/>
          <a:lstStyle/>
          <a:p>
            <a:r>
              <a:rPr lang="en-US" dirty="0" smtClean="0"/>
              <a:t>Given a query and n hop guarantee, is the query PWOC</a:t>
            </a:r>
          </a:p>
          <a:p>
            <a:pPr>
              <a:buNone/>
            </a:pPr>
            <a:r>
              <a:rPr lang="en-US" sz="2400" dirty="0" smtClean="0"/>
              <a:t>   -- Choose the “center” of the query graph</a:t>
            </a:r>
          </a:p>
          <a:p>
            <a:pPr>
              <a:buNone/>
            </a:pPr>
            <a:r>
              <a:rPr lang="en-US" sz="2400" dirty="0" smtClean="0"/>
              <a:t>   -- Calculate the distance from the “center” to the furthest edge</a:t>
            </a:r>
          </a:p>
          <a:p>
            <a:pPr>
              <a:buNone/>
            </a:pPr>
            <a:r>
              <a:rPr lang="en-US" sz="2400" dirty="0" smtClean="0"/>
              <a:t>   -- If distance &gt; n, communication is needed; not needed otherwise</a:t>
            </a:r>
            <a:endParaRPr lang="en-US" sz="24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CA" altLang="zh-CN" dirty="0" smtClean="0"/>
              <a:t>Query Processing: Example</a:t>
            </a:r>
            <a:endParaRPr lang="zh-CN" altLang="en-US" dirty="0"/>
          </a:p>
        </p:txBody>
      </p:sp>
      <p:pic>
        <p:nvPicPr>
          <p:cNvPr id="1026" name="Picture 2"/>
          <p:cNvPicPr>
            <a:picLocks noChangeAspect="1" noChangeArrowheads="1"/>
          </p:cNvPicPr>
          <p:nvPr/>
        </p:nvPicPr>
        <p:blipFill>
          <a:blip r:embed="rId2" cstate="print"/>
          <a:srcRect/>
          <a:stretch>
            <a:fillRect/>
          </a:stretch>
        </p:blipFill>
        <p:spPr bwMode="auto">
          <a:xfrm>
            <a:off x="685800" y="1676400"/>
            <a:ext cx="2190750" cy="183832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038600" y="1600200"/>
            <a:ext cx="4305300" cy="1200150"/>
          </a:xfrm>
          <a:prstGeom prst="rect">
            <a:avLst/>
          </a:prstGeom>
          <a:noFill/>
          <a:ln w="9525">
            <a:noFill/>
            <a:miter lim="800000"/>
            <a:headEnd/>
            <a:tailEnd/>
          </a:ln>
        </p:spPr>
      </p:pic>
      <p:sp>
        <p:nvSpPr>
          <p:cNvPr id="9" name="TextBox 8"/>
          <p:cNvSpPr txBox="1"/>
          <p:nvPr/>
        </p:nvSpPr>
        <p:spPr>
          <a:xfrm>
            <a:off x="1219200" y="4267200"/>
            <a:ext cx="7315200" cy="2246769"/>
          </a:xfrm>
          <a:prstGeom prst="rect">
            <a:avLst/>
          </a:prstGeom>
          <a:noFill/>
        </p:spPr>
        <p:txBody>
          <a:bodyPr wrap="square" rtlCol="0">
            <a:spAutoFit/>
          </a:bodyPr>
          <a:lstStyle/>
          <a:p>
            <a:pPr>
              <a:buFont typeface="Arial" pitchFamily="34" charset="0"/>
              <a:buChar char="•"/>
            </a:pPr>
            <a:r>
              <a:rPr lang="en-US" sz="2000" dirty="0" smtClean="0"/>
              <a:t>  Data partitioning uses an undirected 1-hop guarantee</a:t>
            </a:r>
          </a:p>
          <a:p>
            <a:endParaRPr lang="en-US" sz="2000" dirty="0" smtClean="0"/>
          </a:p>
          <a:p>
            <a:pPr>
              <a:buFont typeface="Arial" pitchFamily="34" charset="0"/>
              <a:buChar char="•"/>
            </a:pPr>
            <a:r>
              <a:rPr lang="en-US" sz="2000" dirty="0" smtClean="0"/>
              <a:t>  The above query will be considered  a PWOC query    because the </a:t>
            </a:r>
            <a:r>
              <a:rPr lang="en-US" sz="2000" dirty="0" err="1" smtClean="0"/>
              <a:t>DoFE</a:t>
            </a:r>
            <a:r>
              <a:rPr lang="en-US" sz="2000" dirty="0" smtClean="0"/>
              <a:t> for club is the same as the hop guarantee</a:t>
            </a:r>
          </a:p>
          <a:p>
            <a:pPr>
              <a:buFont typeface="Arial" pitchFamily="34" charset="0"/>
              <a:buChar char="•"/>
            </a:pPr>
            <a:endParaRPr lang="en-US" sz="2000" dirty="0" smtClean="0"/>
          </a:p>
          <a:p>
            <a:pPr>
              <a:buFont typeface="Arial" pitchFamily="34" charset="0"/>
              <a:buChar char="•"/>
            </a:pPr>
            <a:r>
              <a:rPr lang="en-US" sz="2000" dirty="0" smtClean="0"/>
              <a:t> A triple pattern (?club, ‘&lt;</a:t>
            </a:r>
            <a:r>
              <a:rPr lang="en-US" sz="2000" dirty="0" err="1" smtClean="0"/>
              <a:t>isOwned</a:t>
            </a:r>
            <a:r>
              <a:rPr lang="en-US" sz="2000" dirty="0" smtClean="0"/>
              <a:t>&gt;’, “Yes’) will be added to the query which is then issued to the RDF stores</a:t>
            </a:r>
            <a:endParaRPr lang="en-US" sz="20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CA" altLang="zh-CN" dirty="0" smtClean="0"/>
              <a:t>Query Processing: More Example</a:t>
            </a:r>
            <a:endParaRPr lang="zh-CN" altLang="en-US" dirty="0"/>
          </a:p>
        </p:txBody>
      </p:sp>
      <p:pic>
        <p:nvPicPr>
          <p:cNvPr id="1028" name="Picture 4"/>
          <p:cNvPicPr>
            <a:picLocks noChangeAspect="1" noChangeArrowheads="1"/>
          </p:cNvPicPr>
          <p:nvPr/>
        </p:nvPicPr>
        <p:blipFill>
          <a:blip r:embed="rId2" cstate="print"/>
          <a:srcRect/>
          <a:stretch>
            <a:fillRect/>
          </a:stretch>
        </p:blipFill>
        <p:spPr bwMode="auto">
          <a:xfrm>
            <a:off x="4419600" y="1600200"/>
            <a:ext cx="4343400" cy="327660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1905000"/>
            <a:ext cx="3421856" cy="205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任意多边形 7"/>
          <p:cNvSpPr/>
          <p:nvPr/>
        </p:nvSpPr>
        <p:spPr>
          <a:xfrm>
            <a:off x="381000" y="1676400"/>
            <a:ext cx="2376948" cy="1811594"/>
          </a:xfrm>
          <a:custGeom>
            <a:avLst/>
            <a:gdLst>
              <a:gd name="connsiteX0" fmla="*/ 191729 w 2376948"/>
              <a:gd name="connsiteY0" fmla="*/ 250723 h 1811594"/>
              <a:gd name="connsiteX1" fmla="*/ 1784554 w 2376948"/>
              <a:gd name="connsiteY1" fmla="*/ 221226 h 1811594"/>
              <a:gd name="connsiteX2" fmla="*/ 2079522 w 2376948"/>
              <a:gd name="connsiteY2" fmla="*/ 1578078 h 1811594"/>
              <a:gd name="connsiteX3" fmla="*/ 0 w 2376948"/>
              <a:gd name="connsiteY3" fmla="*/ 1622323 h 1811594"/>
            </a:gdLst>
            <a:ahLst/>
            <a:cxnLst>
              <a:cxn ang="0">
                <a:pos x="connsiteX0" y="connsiteY0"/>
              </a:cxn>
              <a:cxn ang="0">
                <a:pos x="connsiteX1" y="connsiteY1"/>
              </a:cxn>
              <a:cxn ang="0">
                <a:pos x="connsiteX2" y="connsiteY2"/>
              </a:cxn>
              <a:cxn ang="0">
                <a:pos x="connsiteX3" y="connsiteY3"/>
              </a:cxn>
            </a:cxnLst>
            <a:rect l="l" t="t" r="r" b="b"/>
            <a:pathLst>
              <a:path w="2376948" h="1811594">
                <a:moveTo>
                  <a:pt x="191729" y="250723"/>
                </a:moveTo>
                <a:cubicBezTo>
                  <a:pt x="830825" y="125361"/>
                  <a:pt x="1469922" y="0"/>
                  <a:pt x="1784554" y="221226"/>
                </a:cubicBezTo>
                <a:cubicBezTo>
                  <a:pt x="2099186" y="442452"/>
                  <a:pt x="2376948" y="1344562"/>
                  <a:pt x="2079522" y="1578078"/>
                </a:cubicBezTo>
                <a:cubicBezTo>
                  <a:pt x="1782096" y="1811594"/>
                  <a:pt x="353961" y="1619865"/>
                  <a:pt x="0" y="1622323"/>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TextBox 10"/>
          <p:cNvSpPr txBox="1"/>
          <p:nvPr/>
        </p:nvSpPr>
        <p:spPr>
          <a:xfrm>
            <a:off x="609600" y="5029200"/>
            <a:ext cx="8153400" cy="1323439"/>
          </a:xfrm>
          <a:prstGeom prst="rect">
            <a:avLst/>
          </a:prstGeom>
          <a:noFill/>
        </p:spPr>
        <p:txBody>
          <a:bodyPr wrap="square" rtlCol="0">
            <a:spAutoFit/>
          </a:bodyPr>
          <a:lstStyle/>
          <a:p>
            <a:pPr>
              <a:buFont typeface="Arial" pitchFamily="34" charset="0"/>
              <a:buChar char="•"/>
            </a:pPr>
            <a:r>
              <a:rPr lang="en-US" sz="1600" dirty="0" smtClean="0"/>
              <a:t> Data partitioning uses an undirected 1-hop guarantee</a:t>
            </a:r>
          </a:p>
          <a:p>
            <a:pPr>
              <a:buFont typeface="Arial" pitchFamily="34" charset="0"/>
              <a:buChar char="•"/>
            </a:pPr>
            <a:r>
              <a:rPr lang="en-US" sz="1600" dirty="0" smtClean="0"/>
              <a:t> The above query is not PWOC and is therefore decomposed into PWOC queries</a:t>
            </a:r>
          </a:p>
          <a:p>
            <a:pPr>
              <a:buFont typeface="Arial" pitchFamily="34" charset="0"/>
              <a:buChar char="•"/>
            </a:pPr>
            <a:r>
              <a:rPr lang="en-US" sz="1600" dirty="0" smtClean="0"/>
              <a:t> Player and region are chosen as cores in </a:t>
            </a:r>
            <a:r>
              <a:rPr lang="en-US" sz="1600" dirty="0" err="1" smtClean="0"/>
              <a:t>subqueries</a:t>
            </a:r>
            <a:r>
              <a:rPr lang="en-US" sz="1600" dirty="0" smtClean="0"/>
              <a:t> because they both have </a:t>
            </a:r>
            <a:r>
              <a:rPr lang="en-US" sz="1600" dirty="0" err="1" smtClean="0"/>
              <a:t>DoFE</a:t>
            </a:r>
            <a:r>
              <a:rPr lang="en-US" sz="1600" dirty="0" smtClean="0"/>
              <a:t> 1</a:t>
            </a:r>
          </a:p>
          <a:p>
            <a:pPr>
              <a:buFont typeface="Arial" pitchFamily="34" charset="0"/>
              <a:buChar char="•"/>
            </a:pPr>
            <a:r>
              <a:rPr lang="en-US" sz="1600" dirty="0" smtClean="0"/>
              <a:t> After the two </a:t>
            </a:r>
            <a:r>
              <a:rPr lang="en-US" sz="1600" dirty="0" err="1" smtClean="0"/>
              <a:t>subqueries</a:t>
            </a:r>
            <a:r>
              <a:rPr lang="en-US" sz="1600" dirty="0" smtClean="0"/>
              <a:t> are executed in the RDF-stores, the intermediate results are joined on club and region by a </a:t>
            </a:r>
            <a:r>
              <a:rPr lang="en-US" sz="1600" dirty="0" err="1" smtClean="0"/>
              <a:t>Hadoop</a:t>
            </a:r>
            <a:r>
              <a:rPr lang="en-US" sz="1600" dirty="0" smtClean="0"/>
              <a:t> job</a:t>
            </a:r>
            <a:endParaRPr lang="en-US" sz="16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Content Placeholder 2"/>
          <p:cNvSpPr>
            <a:spLocks noGrp="1"/>
          </p:cNvSpPr>
          <p:nvPr>
            <p:ph type="body" idx="1"/>
          </p:nvPr>
        </p:nvSpPr>
        <p:spPr/>
        <p:txBody>
          <a:bodyPr>
            <a:normAutofit/>
          </a:bodyPr>
          <a:lstStyle/>
          <a:p>
            <a:r>
              <a:rPr lang="en-CA" dirty="0" smtClean="0"/>
              <a:t>20-machine cluster</a:t>
            </a:r>
          </a:p>
          <a:p>
            <a:pPr lvl="1"/>
            <a:r>
              <a:rPr lang="en-CA" dirty="0" smtClean="0"/>
              <a:t>Undirected 1-hop and 2-hop guarantees</a:t>
            </a:r>
          </a:p>
          <a:p>
            <a:pPr lvl="1"/>
            <a:r>
              <a:rPr lang="en-CA" dirty="0" smtClean="0"/>
              <a:t>On the same rack, connected via 1Gbps network</a:t>
            </a:r>
          </a:p>
          <a:p>
            <a:pPr lvl="1"/>
            <a:r>
              <a:rPr lang="en-CA" dirty="0" smtClean="0"/>
              <a:t>RDF-3X 0.3.5</a:t>
            </a:r>
          </a:p>
          <a:p>
            <a:pPr lvl="1"/>
            <a:r>
              <a:rPr lang="en-CA" dirty="0" err="1" smtClean="0"/>
              <a:t>Hadoop</a:t>
            </a:r>
            <a:r>
              <a:rPr lang="en-CA" dirty="0" smtClean="0"/>
              <a:t> 0.19.1 on Java 1.6.0</a:t>
            </a:r>
          </a:p>
          <a:p>
            <a:r>
              <a:rPr lang="en-CA" dirty="0" smtClean="0"/>
              <a:t>Competitors</a:t>
            </a:r>
          </a:p>
          <a:p>
            <a:pPr lvl="1"/>
            <a:r>
              <a:rPr lang="en-CA" altLang="zh-CN" dirty="0" smtClean="0"/>
              <a:t>RDF-3X on a single machine</a:t>
            </a:r>
          </a:p>
          <a:p>
            <a:pPr lvl="1"/>
            <a:r>
              <a:rPr lang="en-CA" dirty="0" smtClean="0"/>
              <a:t>SHARD, another horizontally scalable RDF-store</a:t>
            </a:r>
          </a:p>
          <a:p>
            <a:pPr lvl="1"/>
            <a:r>
              <a:rPr lang="en-CA" altLang="zh-CN" dirty="0" smtClean="0"/>
              <a:t>A simple hash partitioning version of our system</a:t>
            </a:r>
          </a:p>
          <a:p>
            <a:pPr lvl="1"/>
            <a:r>
              <a:rPr lang="en-CA" dirty="0" smtClean="0"/>
              <a:t>Graph partitioning (the proposed system) </a:t>
            </a:r>
          </a:p>
          <a:p>
            <a:pPr lvl="1">
              <a:buNone/>
            </a:pPr>
            <a:endParaRPr lang="en-CA" dirty="0" smtClean="0"/>
          </a:p>
          <a:p>
            <a:endParaRPr lang="en-US" dirty="0"/>
          </a:p>
        </p:txBody>
      </p:sp>
    </p:spTree>
    <p:extLst>
      <p:ext uri="{BB962C8B-B14F-4D97-AF65-F5344CB8AC3E}">
        <p14:creationId xmlns:p14="http://schemas.microsoft.com/office/powerpoint/2010/main" xmlns="" val="11001111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CA" altLang="zh-CN" dirty="0" smtClean="0"/>
              <a:t>Experiments: Benchmark</a:t>
            </a:r>
            <a:endParaRPr lang="zh-CN" altLang="en-US" dirty="0"/>
          </a:p>
        </p:txBody>
      </p:sp>
      <p:sp>
        <p:nvSpPr>
          <p:cNvPr id="3" name="内容占位符 2"/>
          <p:cNvSpPr>
            <a:spLocks noGrp="1"/>
          </p:cNvSpPr>
          <p:nvPr>
            <p:ph type="body" idx="1"/>
          </p:nvPr>
        </p:nvSpPr>
        <p:spPr/>
        <p:txBody>
          <a:bodyPr/>
          <a:lstStyle/>
          <a:p>
            <a:r>
              <a:rPr lang="en-US" altLang="zh-CN" dirty="0" smtClean="0"/>
              <a:t>The Lehigh University Benchmark (LUBM)</a:t>
            </a:r>
          </a:p>
          <a:p>
            <a:pPr lvl="1"/>
            <a:r>
              <a:rPr lang="en-CA" altLang="zh-CN" dirty="0" smtClean="0"/>
              <a:t>RDF data scalable to an arbitrary size;</a:t>
            </a:r>
          </a:p>
          <a:p>
            <a:pPr lvl="1"/>
            <a:r>
              <a:rPr lang="en-CA" altLang="zh-CN" dirty="0" smtClean="0"/>
              <a:t>14 extensional queries;</a:t>
            </a:r>
            <a:endParaRPr lang="en-US" altLang="zh-CN" dirty="0" smtClean="0"/>
          </a:p>
          <a:p>
            <a:pPr lvl="1"/>
            <a:r>
              <a:rPr lang="en-CA" altLang="zh-CN" dirty="0" smtClean="0"/>
              <a:t>50GB, </a:t>
            </a:r>
            <a:r>
              <a:rPr lang="en-US" altLang="zh-CN" dirty="0" smtClean="0"/>
              <a:t>270 million triples.</a:t>
            </a:r>
          </a:p>
          <a:p>
            <a:endParaRPr lang="zh-CN" altLang="en-US" dirty="0"/>
          </a:p>
        </p:txBody>
      </p:sp>
      <p:pic>
        <p:nvPicPr>
          <p:cNvPr id="2051" name="Picture 3"/>
          <p:cNvPicPr>
            <a:picLocks noChangeAspect="1" noChangeArrowheads="1"/>
          </p:cNvPicPr>
          <p:nvPr/>
        </p:nvPicPr>
        <p:blipFill>
          <a:blip r:embed="rId2" cstate="print"/>
          <a:srcRect/>
          <a:stretch>
            <a:fillRect/>
          </a:stretch>
        </p:blipFill>
        <p:spPr bwMode="auto">
          <a:xfrm>
            <a:off x="4724400" y="1962150"/>
            <a:ext cx="3581400" cy="306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CA" altLang="zh-CN" dirty="0" smtClean="0"/>
              <a:t>Experiments: Data Load Time</a:t>
            </a:r>
            <a:endParaRPr lang="zh-CN" altLang="en-US" dirty="0"/>
          </a:p>
        </p:txBody>
      </p:sp>
      <p:pic>
        <p:nvPicPr>
          <p:cNvPr id="3074" name="Picture 2"/>
          <p:cNvPicPr>
            <a:picLocks noChangeAspect="1" noChangeArrowheads="1"/>
          </p:cNvPicPr>
          <p:nvPr/>
        </p:nvPicPr>
        <p:blipFill>
          <a:blip r:embed="rId3" cstate="print"/>
          <a:srcRect/>
          <a:stretch>
            <a:fillRect/>
          </a:stretch>
        </p:blipFill>
        <p:spPr bwMode="auto">
          <a:xfrm>
            <a:off x="869632" y="2286000"/>
            <a:ext cx="7512368"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CA" altLang="zh-CN" dirty="0" smtClean="0"/>
              <a:t>Experiments: Performance</a:t>
            </a:r>
            <a:endParaRPr lang="zh-CN" altLang="en-US" dirty="0"/>
          </a:p>
        </p:txBody>
      </p:sp>
      <p:sp>
        <p:nvSpPr>
          <p:cNvPr id="3" name="内容占位符 2"/>
          <p:cNvSpPr>
            <a:spLocks noGrp="1"/>
          </p:cNvSpPr>
          <p:nvPr>
            <p:ph type="body" idx="1"/>
          </p:nvPr>
        </p:nvSpPr>
        <p:spPr/>
        <p:txBody>
          <a:bodyPr>
            <a:normAutofit/>
          </a:bodyPr>
          <a:lstStyle/>
          <a:p>
            <a:r>
              <a:rPr lang="en-CA" altLang="zh-CN" dirty="0" smtClean="0"/>
              <a:t>Fast Queries: 1 3 4 5 7 8 10 11 and 12</a:t>
            </a:r>
          </a:p>
          <a:p>
            <a:r>
              <a:rPr lang="en-CA" altLang="zh-CN" dirty="0" smtClean="0"/>
              <a:t>Slow Queries: 2 6 9 13 and 14.</a:t>
            </a:r>
            <a:endParaRPr lang="zh-CN" altLang="en-US" dirty="0"/>
          </a:p>
        </p:txBody>
      </p:sp>
      <p:pic>
        <p:nvPicPr>
          <p:cNvPr id="4098" name="Picture 2"/>
          <p:cNvPicPr>
            <a:picLocks noChangeAspect="1" noChangeArrowheads="1"/>
          </p:cNvPicPr>
          <p:nvPr/>
        </p:nvPicPr>
        <p:blipFill>
          <a:blip r:embed="rId3" cstate="print"/>
          <a:srcRect/>
          <a:stretch>
            <a:fillRect/>
          </a:stretch>
        </p:blipFill>
        <p:spPr bwMode="auto">
          <a:xfrm>
            <a:off x="1206398" y="2667000"/>
            <a:ext cx="6413602" cy="3200400"/>
          </a:xfrm>
          <a:prstGeom prst="rect">
            <a:avLst/>
          </a:prstGeom>
          <a:noFill/>
          <a:ln w="9525">
            <a:noFill/>
            <a:miter lim="800000"/>
            <a:headEnd/>
            <a:tailEnd/>
          </a:ln>
        </p:spPr>
      </p:pic>
      <p:sp>
        <p:nvSpPr>
          <p:cNvPr id="5" name="内容占位符 2"/>
          <p:cNvSpPr txBox="1">
            <a:spLocks/>
          </p:cNvSpPr>
          <p:nvPr/>
        </p:nvSpPr>
        <p:spPr>
          <a:xfrm>
            <a:off x="457200" y="1600200"/>
            <a:ext cx="8229600" cy="1295399"/>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altLang="zh-CN" sz="3200" b="0" i="0" u="none" strike="noStrike" kern="1200" cap="none" spc="0" normalizeH="0" baseline="0" noProof="0" dirty="0" smtClean="0">
                <a:ln>
                  <a:noFill/>
                </a:ln>
                <a:solidFill>
                  <a:schemeClr val="tx1"/>
                </a:solidFill>
                <a:effectLst/>
                <a:uLnTx/>
                <a:uFillTx/>
                <a:latin typeface="+mn-lt"/>
                <a:ea typeface="+mn-ea"/>
                <a:cs typeface="+mn-cs"/>
              </a:rPr>
              <a:t>One S-O</a:t>
            </a:r>
            <a:r>
              <a:rPr kumimoji="0" lang="en-CA" altLang="zh-CN" sz="3200" b="0" i="0" u="none" strike="noStrike" kern="1200" cap="none" spc="0" normalizeH="0" noProof="0" dirty="0" smtClean="0">
                <a:ln>
                  <a:noFill/>
                </a:ln>
                <a:solidFill>
                  <a:schemeClr val="tx1"/>
                </a:solidFill>
                <a:effectLst/>
                <a:uLnTx/>
                <a:uFillTx/>
                <a:latin typeface="+mn-lt"/>
                <a:ea typeface="+mn-ea"/>
                <a:cs typeface="+mn-cs"/>
              </a:rPr>
              <a:t> join: 8 11 and 12 (up to 90 seconds)</a:t>
            </a:r>
            <a:endParaRPr kumimoji="0" lang="en-CA" altLang="zh-CN"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CA" altLang="zh-CN" sz="3200" dirty="0" smtClean="0"/>
              <a:t>More S-O joins</a:t>
            </a:r>
            <a:r>
              <a:rPr kumimoji="0" lang="en-CA" altLang="zh-CN" sz="3200" b="0" i="0" u="none" strike="noStrike" kern="1200" cap="none" spc="0" normalizeH="0" baseline="0" noProof="0" dirty="0" smtClean="0">
                <a:ln>
                  <a:noFill/>
                </a:ln>
                <a:solidFill>
                  <a:schemeClr val="tx1"/>
                </a:solidFill>
                <a:effectLst/>
                <a:uLnTx/>
                <a:uFillTx/>
                <a:latin typeface="+mn-lt"/>
                <a:ea typeface="+mn-ea"/>
                <a:cs typeface="+mn-cs"/>
              </a:rPr>
              <a:t>:</a:t>
            </a:r>
            <a:r>
              <a:rPr kumimoji="0" lang="en-CA" altLang="zh-CN" sz="3200" b="0" i="0" u="none" strike="noStrike" kern="1200" cap="none" spc="0" normalizeH="0" noProof="0" dirty="0" smtClean="0">
                <a:ln>
                  <a:noFill/>
                </a:ln>
                <a:solidFill>
                  <a:schemeClr val="tx1"/>
                </a:solidFill>
                <a:effectLst/>
                <a:uLnTx/>
                <a:uFillTx/>
                <a:latin typeface="+mn-lt"/>
                <a:ea typeface="+mn-ea"/>
                <a:cs typeface="+mn-cs"/>
              </a:rPr>
              <a:t> 2 7 and 9 (up to 170 seconds)</a:t>
            </a: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Results	</a:t>
            </a:r>
            <a:endParaRPr lang="en-US" dirty="0"/>
          </a:p>
        </p:txBody>
      </p:sp>
      <p:sp>
        <p:nvSpPr>
          <p:cNvPr id="3" name="Text Placeholder 2"/>
          <p:cNvSpPr>
            <a:spLocks noGrp="1"/>
          </p:cNvSpPr>
          <p:nvPr>
            <p:ph type="body" idx="1"/>
          </p:nvPr>
        </p:nvSpPr>
        <p:spPr/>
        <p:txBody>
          <a:bodyPr/>
          <a:lstStyle/>
          <a:p>
            <a:r>
              <a:rPr lang="en-US" sz="2800" dirty="0" smtClean="0"/>
              <a:t>Fast queries perform slightly better on a single machine</a:t>
            </a:r>
          </a:p>
          <a:p>
            <a:r>
              <a:rPr lang="en-US" sz="2800" dirty="0" smtClean="0"/>
              <a:t>Slow queries show dramatic improvement when run on multiple machines. The improvement ranges from 5 times (query9) to 500 times (query2) faster</a:t>
            </a:r>
          </a:p>
          <a:p>
            <a:r>
              <a:rPr lang="en-US" sz="2800" dirty="0" smtClean="0"/>
              <a:t>Hash partitioning </a:t>
            </a:r>
          </a:p>
          <a:p>
            <a:pPr>
              <a:buNone/>
            </a:pPr>
            <a:r>
              <a:rPr lang="en-US" sz="2000" dirty="0" smtClean="0"/>
              <a:t>     -- Queries 8, 11 and 12 have only one subject-object join and take up to 90 seconds</a:t>
            </a:r>
          </a:p>
          <a:p>
            <a:pPr>
              <a:buNone/>
            </a:pPr>
            <a:r>
              <a:rPr lang="en-US" sz="2000" dirty="0" smtClean="0"/>
              <a:t>     -- Queries 2,7 and 9 have two or three subject-object joins and take up to 170 seconds</a:t>
            </a:r>
            <a:r>
              <a:rPr lang="en-US" dirty="0" smtClean="0"/>
              <a:t> </a:t>
            </a:r>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and Future Work</a:t>
            </a:r>
            <a:endParaRPr lang="en-US" dirty="0"/>
          </a:p>
        </p:txBody>
      </p:sp>
      <p:sp>
        <p:nvSpPr>
          <p:cNvPr id="3" name="Content Placeholder 2"/>
          <p:cNvSpPr>
            <a:spLocks noGrp="1"/>
          </p:cNvSpPr>
          <p:nvPr>
            <p:ph type="body" idx="1"/>
          </p:nvPr>
        </p:nvSpPr>
        <p:spPr/>
        <p:txBody>
          <a:bodyPr/>
          <a:lstStyle/>
          <a:p>
            <a:r>
              <a:rPr lang="en-US" dirty="0" smtClean="0"/>
              <a:t>A scalable RDF database systems that outperforms alternative solutions</a:t>
            </a:r>
          </a:p>
          <a:p>
            <a:pPr lvl="1"/>
            <a:r>
              <a:rPr lang="en-US" dirty="0" smtClean="0"/>
              <a:t>Based on graph partitioning.</a:t>
            </a:r>
          </a:p>
          <a:p>
            <a:pPr lvl="1"/>
            <a:r>
              <a:rPr lang="en-CA" dirty="0" smtClean="0"/>
              <a:t>N-hop guarantee.</a:t>
            </a:r>
            <a:endParaRPr lang="en-US" dirty="0" smtClean="0"/>
          </a:p>
          <a:p>
            <a:r>
              <a:rPr lang="en-US" dirty="0" smtClean="0"/>
              <a:t>Future Work</a:t>
            </a:r>
          </a:p>
          <a:p>
            <a:pPr lvl="1"/>
            <a:r>
              <a:rPr lang="en-US" dirty="0" smtClean="0"/>
              <a:t>Make the system dynamic and fault-tolerable.</a:t>
            </a:r>
          </a:p>
          <a:p>
            <a:pPr lvl="1"/>
            <a:r>
              <a:rPr lang="en-CA" dirty="0" smtClean="0"/>
              <a:t>Distributed graph </a:t>
            </a:r>
            <a:r>
              <a:rPr lang="en-CA" dirty="0" err="1" smtClean="0"/>
              <a:t>partitioner</a:t>
            </a:r>
            <a:r>
              <a:rPr lang="en-CA" dirty="0" smtClean="0"/>
              <a:t>.</a:t>
            </a:r>
            <a:endParaRPr lang="en-US" dirty="0" smtClean="0"/>
          </a:p>
        </p:txBody>
      </p:sp>
    </p:spTree>
    <p:extLst>
      <p:ext uri="{BB962C8B-B14F-4D97-AF65-F5344CB8AC3E}">
        <p14:creationId xmlns:p14="http://schemas.microsoft.com/office/powerpoint/2010/main" xmlns="" val="30355460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524000"/>
            <a:ext cx="8229600" cy="2585323"/>
          </a:xfrm>
          <a:prstGeom prst="rect">
            <a:avLst/>
          </a:prstGeom>
        </p:spPr>
        <p:txBody>
          <a:bodyPr wrap="square">
            <a:spAutoFit/>
          </a:bodyPr>
          <a:lstStyle/>
          <a:p>
            <a:pPr algn="ctr"/>
            <a:r>
              <a:rPr lang="en" sz="3600" i="1" u="sng" dirty="0" smtClean="0">
                <a:solidFill>
                  <a:schemeClr val="bg1"/>
                </a:solidFill>
              </a:rPr>
              <a:t>Paper 2</a:t>
            </a:r>
          </a:p>
          <a:p>
            <a:pPr algn="ctr"/>
            <a:endParaRPr lang="en" sz="3600" dirty="0" smtClean="0">
              <a:solidFill>
                <a:schemeClr val="bg1"/>
              </a:solidFill>
            </a:endParaRPr>
          </a:p>
          <a:p>
            <a:pPr algn="ctr"/>
            <a:r>
              <a:rPr lang="en" sz="3600" dirty="0" smtClean="0">
                <a:solidFill>
                  <a:schemeClr val="bg1"/>
                </a:solidFill>
              </a:rPr>
              <a:t>Towards Effective Partition Management for Large Graphs</a:t>
            </a:r>
          </a:p>
          <a:p>
            <a:pPr algn="ctr"/>
            <a:r>
              <a:rPr lang="en" sz="1800" dirty="0" smtClean="0">
                <a:solidFill>
                  <a:schemeClr val="bg1"/>
                </a:solidFill>
              </a:rPr>
              <a:t>Shengqi Yang 	Xifeng Yan	Bo Zong		Arjit Khan</a:t>
            </a:r>
            <a:endParaRPr lang="en-US" sz="1800" dirty="0">
              <a:solidFill>
                <a:schemeClr val="bg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447800"/>
            <a:ext cx="8229600" cy="2585323"/>
          </a:xfrm>
          <a:prstGeom prst="rect">
            <a:avLst/>
          </a:prstGeom>
        </p:spPr>
        <p:txBody>
          <a:bodyPr wrap="square">
            <a:spAutoFit/>
          </a:bodyPr>
          <a:lstStyle/>
          <a:p>
            <a:pPr algn="ctr"/>
            <a:r>
              <a:rPr lang="en" sz="3600" i="1" u="sng" dirty="0" smtClean="0">
                <a:solidFill>
                  <a:schemeClr val="bg1"/>
                </a:solidFill>
              </a:rPr>
              <a:t>Paper 1</a:t>
            </a:r>
          </a:p>
          <a:p>
            <a:pPr algn="ctr"/>
            <a:endParaRPr lang="en" sz="3600" dirty="0" smtClean="0">
              <a:solidFill>
                <a:schemeClr val="bg1"/>
              </a:solidFill>
            </a:endParaRPr>
          </a:p>
          <a:p>
            <a:pPr algn="ctr"/>
            <a:r>
              <a:rPr lang="en" sz="3600" dirty="0" smtClean="0">
                <a:solidFill>
                  <a:schemeClr val="bg1"/>
                </a:solidFill>
              </a:rPr>
              <a:t>Scalable SPARQL Querying of Large RDF Graphs</a:t>
            </a:r>
          </a:p>
          <a:p>
            <a:pPr algn="ctr"/>
            <a:r>
              <a:rPr lang="en" sz="1800" dirty="0" smtClean="0">
                <a:solidFill>
                  <a:schemeClr val="bg1"/>
                </a:solidFill>
              </a:rPr>
              <a:t>Jiewen Huang 	Daniel J. Abadi	Kun Ren</a:t>
            </a:r>
            <a:endParaRPr lang="en-US" sz="1800" dirty="0">
              <a:solidFill>
                <a:schemeClr val="bg1"/>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dirty="0" smtClean="0"/>
              <a:t>Key Points</a:t>
            </a:r>
            <a:endParaRPr lang="en" dirty="0"/>
          </a:p>
        </p:txBody>
      </p:sp>
      <p:sp>
        <p:nvSpPr>
          <p:cNvPr id="40" name="Shape 4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Wingdings" pitchFamily="2" charset="2"/>
              <a:buChar char="Ø"/>
            </a:pPr>
            <a:r>
              <a:rPr lang="en" dirty="0" smtClean="0"/>
              <a:t>Neccessity of efficient graph data management systems </a:t>
            </a:r>
          </a:p>
          <a:p>
            <a:pPr marL="457200" lvl="0" indent="-419100" rtl="0">
              <a:buClr>
                <a:schemeClr val="dk1"/>
              </a:buClr>
              <a:buSzPct val="166666"/>
              <a:buFont typeface="Wingdings" pitchFamily="2" charset="2"/>
              <a:buChar char="Ø"/>
            </a:pPr>
            <a:r>
              <a:rPr lang="en" dirty="0" smtClean="0"/>
              <a:t>Two-level partition architecture: primary and secondary partitions</a:t>
            </a:r>
          </a:p>
          <a:p>
            <a:pPr marL="457200" lvl="0" indent="-419100" rtl="0">
              <a:buClr>
                <a:schemeClr val="dk1"/>
              </a:buClr>
              <a:buSzPct val="166666"/>
              <a:buFont typeface="Wingdings" pitchFamily="2" charset="2"/>
              <a:buChar char="Ø"/>
            </a:pPr>
            <a:r>
              <a:rPr lang="en" dirty="0" smtClean="0"/>
              <a:t>Two partitioning techniques: complementary partitioning and on-demand partitioning</a:t>
            </a:r>
            <a:endParaRPr lang="en"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dirty="0" smtClean="0"/>
              <a:t>Motivation</a:t>
            </a:r>
            <a:endParaRPr lang="en" dirty="0"/>
          </a:p>
        </p:txBody>
      </p:sp>
      <p:sp>
        <p:nvSpPr>
          <p:cNvPr id="40" name="Shape 4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Wingdings" pitchFamily="2" charset="2"/>
              <a:buChar char="Ø"/>
            </a:pPr>
            <a:r>
              <a:rPr lang="en" dirty="0" smtClean="0"/>
              <a:t>  Increasing requirements for efficient graph data processing</a:t>
            </a:r>
          </a:p>
          <a:p>
            <a:pPr marL="457200" lvl="0" indent="-419100" rtl="0">
              <a:buClr>
                <a:schemeClr val="dk1"/>
              </a:buClr>
              <a:buSzPct val="166666"/>
              <a:buNone/>
            </a:pPr>
            <a:r>
              <a:rPr lang="en" dirty="0" smtClean="0"/>
              <a:t>  </a:t>
            </a:r>
            <a:r>
              <a:rPr lang="en" sz="2400" dirty="0" smtClean="0"/>
              <a:t> --  </a:t>
            </a:r>
            <a:r>
              <a:rPr lang="en" sz="2000" dirty="0" smtClean="0"/>
              <a:t>Interesting graphs are huge with millions, even billions of vertices,  making common graph operations computationally intensive (e.g. </a:t>
            </a:r>
            <a:r>
              <a:rPr lang="en-US" sz="2000" dirty="0" smtClean="0"/>
              <a:t>I</a:t>
            </a:r>
            <a:r>
              <a:rPr lang="en" sz="2000" dirty="0" smtClean="0"/>
              <a:t>nformation network, social network, biological networks etc )</a:t>
            </a:r>
          </a:p>
          <a:p>
            <a:pPr marL="457200" lvl="0" indent="-419100" rtl="0">
              <a:buClr>
                <a:schemeClr val="dk1"/>
              </a:buClr>
              <a:buSzPct val="166666"/>
              <a:buNone/>
            </a:pPr>
            <a:endParaRPr lang="en" sz="2000" dirty="0" smtClean="0"/>
          </a:p>
          <a:p>
            <a:pPr marL="457200" lvl="0" indent="-419100">
              <a:buNone/>
            </a:pPr>
            <a:r>
              <a:rPr lang="en" sz="2000" dirty="0" smtClean="0"/>
              <a:t>    --  </a:t>
            </a:r>
            <a:r>
              <a:rPr lang="en-US" sz="2000" dirty="0" smtClean="0"/>
              <a:t>Explosive growth in RDF data requires efficient management</a:t>
            </a:r>
          </a:p>
          <a:p>
            <a:pPr marL="457200" lvl="0" indent="-419100">
              <a:buNone/>
            </a:pPr>
            <a:r>
              <a:rPr lang="en-US" sz="2000" dirty="0" smtClean="0"/>
              <a:t>        (e.g. the recent linked data project has published more than 20 billion RDF triples)</a:t>
            </a:r>
            <a:endParaRPr lang="en" sz="2000"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dirty="0" smtClean="0"/>
              <a:t>Existed Solutions</a:t>
            </a:r>
            <a:endParaRPr lang="en" dirty="0"/>
          </a:p>
        </p:txBody>
      </p:sp>
      <p:sp>
        <p:nvSpPr>
          <p:cNvPr id="40" name="Shape 4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Wingdings" pitchFamily="2" charset="2"/>
              <a:buChar char="Ø"/>
            </a:pPr>
            <a:r>
              <a:rPr lang="en" dirty="0" smtClean="0"/>
              <a:t> </a:t>
            </a:r>
            <a:r>
              <a:rPr lang="en-US" altLang="zh-CN" dirty="0" smtClean="0"/>
              <a:t>Memory-resident solution (e.g. HPC)</a:t>
            </a:r>
          </a:p>
          <a:p>
            <a:pPr lvl="1">
              <a:spcBef>
                <a:spcPts val="600"/>
              </a:spcBef>
              <a:buClr>
                <a:schemeClr val="accent4"/>
              </a:buClr>
              <a:buNone/>
            </a:pPr>
            <a:r>
              <a:rPr lang="en-US" altLang="zh-CN" dirty="0" smtClean="0"/>
              <a:t>-- </a:t>
            </a:r>
            <a:r>
              <a:rPr lang="en-US" altLang="zh-CN" sz="2000" dirty="0" smtClean="0"/>
              <a:t>Running on single server</a:t>
            </a:r>
          </a:p>
          <a:p>
            <a:pPr lvl="1">
              <a:spcBef>
                <a:spcPts val="600"/>
              </a:spcBef>
              <a:buClr>
                <a:schemeClr val="accent4"/>
              </a:buClr>
              <a:buNone/>
            </a:pPr>
            <a:r>
              <a:rPr lang="en-US" altLang="zh-CN" dirty="0" smtClean="0"/>
              <a:t>-- </a:t>
            </a:r>
            <a:r>
              <a:rPr lang="en-US" altLang="zh-CN" sz="2000" dirty="0" smtClean="0"/>
              <a:t>Difficult/Impossible to accommodate the content of an extremely large graph</a:t>
            </a:r>
          </a:p>
          <a:p>
            <a:pPr marL="457200" lvl="0" indent="-419100">
              <a:buFont typeface="Wingdings" pitchFamily="2" charset="2"/>
              <a:buChar char="Ø"/>
            </a:pPr>
            <a:r>
              <a:rPr lang="en" dirty="0" smtClean="0"/>
              <a:t> </a:t>
            </a:r>
            <a:r>
              <a:rPr lang="en-US" dirty="0" smtClean="0"/>
              <a:t>Simple distributed</a:t>
            </a:r>
            <a:r>
              <a:rPr lang="en-US" altLang="zh-CN" dirty="0" smtClean="0"/>
              <a:t> solution (e.g. </a:t>
            </a:r>
            <a:r>
              <a:rPr lang="en-US" altLang="zh-CN" dirty="0" err="1" smtClean="0"/>
              <a:t>Hadoop</a:t>
            </a:r>
            <a:r>
              <a:rPr lang="en-US" altLang="zh-CN" dirty="0" smtClean="0"/>
              <a:t>)</a:t>
            </a:r>
          </a:p>
          <a:p>
            <a:pPr lvl="1">
              <a:spcBef>
                <a:spcPts val="600"/>
              </a:spcBef>
              <a:buClr>
                <a:schemeClr val="accent4"/>
              </a:buClr>
              <a:buNone/>
            </a:pPr>
            <a:r>
              <a:rPr lang="en-US" altLang="zh-CN" sz="2000" dirty="0" smtClean="0"/>
              <a:t>-- Running on commodity cluster</a:t>
            </a:r>
          </a:p>
          <a:p>
            <a:pPr lvl="1">
              <a:spcBef>
                <a:spcPts val="600"/>
              </a:spcBef>
              <a:buClr>
                <a:schemeClr val="accent4"/>
              </a:buClr>
              <a:buNone/>
            </a:pPr>
            <a:r>
              <a:rPr lang="en-US" altLang="zh-CN" sz="2000" dirty="0" smtClean="0"/>
              <a:t>-- poor locality and little work per vertex</a:t>
            </a:r>
          </a:p>
          <a:p>
            <a:pPr marL="457200" indent="-419100">
              <a:buFont typeface="Wingdings" pitchFamily="2" charset="2"/>
              <a:buChar char="Ø"/>
            </a:pPr>
            <a:r>
              <a:rPr lang="en" dirty="0" smtClean="0"/>
              <a:t> </a:t>
            </a:r>
            <a:r>
              <a:rPr lang="en-US" dirty="0" smtClean="0"/>
              <a:t>Simple distributed</a:t>
            </a:r>
            <a:r>
              <a:rPr lang="en-US" altLang="zh-CN" dirty="0" smtClean="0"/>
              <a:t> solution (e.g. </a:t>
            </a:r>
            <a:r>
              <a:rPr lang="en-US" altLang="zh-CN" dirty="0" err="1" smtClean="0"/>
              <a:t>Pregel</a:t>
            </a:r>
            <a:r>
              <a:rPr lang="en-US" altLang="zh-CN" dirty="0" smtClean="0"/>
              <a:t>)</a:t>
            </a:r>
          </a:p>
          <a:p>
            <a:pPr marL="457200" indent="-419100">
              <a:buNone/>
            </a:pPr>
            <a:r>
              <a:rPr lang="en-US" altLang="zh-CN" sz="2000" dirty="0" smtClean="0"/>
              <a:t>       -- unbalanced workload and intensive inter-machine communication</a:t>
            </a:r>
          </a:p>
          <a:p>
            <a:pPr marL="457200" lvl="0" indent="-419100" rtl="0">
              <a:buClr>
                <a:schemeClr val="dk1"/>
              </a:buClr>
              <a:buSzPct val="166666"/>
              <a:buNone/>
            </a:pPr>
            <a:endParaRPr lang="en" sz="2000" dirty="0"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Pregel</a:t>
            </a:r>
            <a:r>
              <a:rPr lang="en-US" dirty="0" smtClean="0"/>
              <a:t> Limitations</a:t>
            </a:r>
            <a:endParaRPr lang="en-US" dirty="0"/>
          </a:p>
        </p:txBody>
      </p:sp>
      <p:sp>
        <p:nvSpPr>
          <p:cNvPr id="3" name="Text Placeholder 2"/>
          <p:cNvSpPr>
            <a:spLocks noGrp="1"/>
          </p:cNvSpPr>
          <p:nvPr>
            <p:ph type="body" idx="1"/>
          </p:nvPr>
        </p:nvSpPr>
        <p:spPr/>
        <p:txBody>
          <a:bodyPr/>
          <a:lstStyle/>
          <a:p>
            <a:r>
              <a:rPr lang="en-US" dirty="0" smtClean="0"/>
              <a:t>unbalanced workload</a:t>
            </a:r>
          </a:p>
          <a:p>
            <a:endParaRPr lang="en-US" dirty="0" smtClean="0"/>
          </a:p>
          <a:p>
            <a:endParaRPr lang="en-US" dirty="0" smtClean="0"/>
          </a:p>
          <a:p>
            <a:endParaRPr lang="en-US" dirty="0" smtClean="0"/>
          </a:p>
          <a:p>
            <a:r>
              <a:rPr lang="en-US" dirty="0" smtClean="0"/>
              <a:t>inter-machine communication</a:t>
            </a:r>
          </a:p>
          <a:p>
            <a:pPr>
              <a:buNone/>
            </a:pPr>
            <a:r>
              <a:rPr lang="en-US" dirty="0" smtClean="0"/>
              <a:t>  </a:t>
            </a:r>
            <a:endParaRPr lang="en-US" dirty="0"/>
          </a:p>
        </p:txBody>
      </p:sp>
      <p:pic>
        <p:nvPicPr>
          <p:cNvPr id="4" name="图片 6" descr="1.jpg"/>
          <p:cNvPicPr>
            <a:picLocks noChangeAspect="1"/>
          </p:cNvPicPr>
          <p:nvPr/>
        </p:nvPicPr>
        <p:blipFill>
          <a:blip r:embed="rId2" cstate="print"/>
          <a:stretch>
            <a:fillRect/>
          </a:stretch>
        </p:blipFill>
        <p:spPr>
          <a:xfrm>
            <a:off x="6019800" y="1600200"/>
            <a:ext cx="2232248" cy="2105000"/>
          </a:xfrm>
          <a:prstGeom prst="rect">
            <a:avLst/>
          </a:prstGeom>
        </p:spPr>
      </p:pic>
      <p:pic>
        <p:nvPicPr>
          <p:cNvPr id="5" name="图片 7" descr="2.jpg"/>
          <p:cNvPicPr>
            <a:picLocks noChangeAspect="1"/>
          </p:cNvPicPr>
          <p:nvPr/>
        </p:nvPicPr>
        <p:blipFill>
          <a:blip r:embed="rId3" cstate="print"/>
          <a:stretch>
            <a:fillRect/>
          </a:stretch>
        </p:blipFill>
        <p:spPr>
          <a:xfrm>
            <a:off x="6477000" y="4114800"/>
            <a:ext cx="2156276" cy="2304256"/>
          </a:xfrm>
          <a:prstGeom prst="rect">
            <a:avLst/>
          </a:prstGeom>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of Study</a:t>
            </a:r>
            <a:endParaRPr lang="en-US" dirty="0"/>
          </a:p>
        </p:txBody>
      </p:sp>
      <p:sp>
        <p:nvSpPr>
          <p:cNvPr id="3" name="Text Placeholder 2"/>
          <p:cNvSpPr>
            <a:spLocks noGrp="1"/>
          </p:cNvSpPr>
          <p:nvPr>
            <p:ph type="body" idx="1"/>
          </p:nvPr>
        </p:nvSpPr>
        <p:spPr/>
        <p:txBody>
          <a:bodyPr/>
          <a:lstStyle/>
          <a:p>
            <a:pPr>
              <a:buFont typeface="Wingdings" pitchFamily="2" charset="2"/>
              <a:buChar char="Ø"/>
            </a:pPr>
            <a:r>
              <a:rPr lang="en-US" dirty="0" smtClean="0"/>
              <a:t>Graphs arising from social networks and RDF</a:t>
            </a:r>
          </a:p>
          <a:p>
            <a:pPr>
              <a:buNone/>
            </a:pPr>
            <a:r>
              <a:rPr lang="en-US" dirty="0" smtClean="0"/>
              <a:t>    </a:t>
            </a:r>
            <a:r>
              <a:rPr lang="en-US" sz="2000" dirty="0" smtClean="0"/>
              <a:t>--  well defined partitions often do not exist</a:t>
            </a:r>
          </a:p>
          <a:p>
            <a:pPr>
              <a:buNone/>
            </a:pPr>
            <a:r>
              <a:rPr lang="en-US" sz="2000" dirty="0" smtClean="0"/>
              <a:t>      -- previous work has focused on graphs arising from scientific applications where well defined partitions often exist</a:t>
            </a:r>
          </a:p>
          <a:p>
            <a:pPr>
              <a:buNone/>
            </a:pPr>
            <a:endParaRPr lang="en-US" sz="2000" dirty="0" smtClean="0"/>
          </a:p>
          <a:p>
            <a:pPr>
              <a:buFont typeface="Wingdings" pitchFamily="2" charset="2"/>
              <a:buChar char="Ø"/>
            </a:pPr>
            <a:r>
              <a:rPr lang="en-US" dirty="0" smtClean="0"/>
              <a:t>Focus is not to develop new graph partition algorithms, but to adjust partitions to serve queries efficiently</a:t>
            </a:r>
          </a:p>
          <a:p>
            <a:pPr>
              <a:buNone/>
            </a:pPr>
            <a:endParaRPr lang="en-US" sz="2000"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Introduced: SEDGE</a:t>
            </a:r>
            <a:endParaRPr lang="en-US" dirty="0"/>
          </a:p>
        </p:txBody>
      </p:sp>
      <p:sp>
        <p:nvSpPr>
          <p:cNvPr id="3" name="Text Placeholder 2"/>
          <p:cNvSpPr>
            <a:spLocks noGrp="1"/>
          </p:cNvSpPr>
          <p:nvPr>
            <p:ph type="body" idx="1"/>
          </p:nvPr>
        </p:nvSpPr>
        <p:spPr/>
        <p:txBody>
          <a:bodyPr/>
          <a:lstStyle/>
          <a:p>
            <a:pPr>
              <a:buFont typeface="Wingdings" pitchFamily="2" charset="2"/>
              <a:buChar char="Ø"/>
            </a:pPr>
            <a:r>
              <a:rPr lang="en-US" dirty="0" smtClean="0"/>
              <a:t>SEDGE: </a:t>
            </a:r>
            <a:r>
              <a:rPr lang="en-US" b="1" dirty="0" smtClean="0"/>
              <a:t>S</a:t>
            </a:r>
            <a:r>
              <a:rPr lang="en-US" dirty="0" smtClean="0"/>
              <a:t>elf </a:t>
            </a:r>
            <a:r>
              <a:rPr lang="en-US" b="1" dirty="0" smtClean="0"/>
              <a:t>E</a:t>
            </a:r>
            <a:r>
              <a:rPr lang="en-US" dirty="0" smtClean="0"/>
              <a:t>volving </a:t>
            </a:r>
            <a:r>
              <a:rPr lang="en-US" b="1" dirty="0" smtClean="0"/>
              <a:t>D</a:t>
            </a:r>
            <a:r>
              <a:rPr lang="en-US" dirty="0" smtClean="0"/>
              <a:t>istributed </a:t>
            </a:r>
            <a:r>
              <a:rPr lang="en-US" b="1" dirty="0" smtClean="0"/>
              <a:t>G</a:t>
            </a:r>
            <a:r>
              <a:rPr lang="en-US" dirty="0" smtClean="0"/>
              <a:t>raph </a:t>
            </a:r>
            <a:r>
              <a:rPr lang="en-US" b="1" dirty="0" smtClean="0"/>
              <a:t>M</a:t>
            </a:r>
            <a:r>
              <a:rPr lang="en-US" dirty="0" smtClean="0"/>
              <a:t>anagement </a:t>
            </a:r>
            <a:r>
              <a:rPr lang="en-US" b="1" dirty="0" smtClean="0"/>
              <a:t>E</a:t>
            </a:r>
            <a:r>
              <a:rPr lang="en-US" dirty="0" smtClean="0"/>
              <a:t>nvironment </a:t>
            </a:r>
          </a:p>
          <a:p>
            <a:pPr>
              <a:buNone/>
            </a:pPr>
            <a:r>
              <a:rPr lang="en-US" sz="2000" dirty="0" smtClean="0"/>
              <a:t>     -- Sedge is a software framework that supports large scale graph processing and is essentially inspired by Google’s </a:t>
            </a:r>
            <a:r>
              <a:rPr lang="en-US" sz="2000" dirty="0" err="1" smtClean="0"/>
              <a:t>Pregel</a:t>
            </a:r>
            <a:endParaRPr lang="en-US" sz="2000" dirty="0" smtClean="0"/>
          </a:p>
          <a:p>
            <a:pPr>
              <a:buNone/>
            </a:pPr>
            <a:r>
              <a:rPr lang="en-US" sz="2000" dirty="0" smtClean="0"/>
              <a:t>     -- Solve limitations of </a:t>
            </a:r>
            <a:r>
              <a:rPr lang="en-US" sz="2000" dirty="0" err="1" smtClean="0"/>
              <a:t>Pregel</a:t>
            </a:r>
            <a:endParaRPr lang="en-US" sz="2000" dirty="0" smtClean="0"/>
          </a:p>
          <a:p>
            <a:pPr>
              <a:buNone/>
            </a:pPr>
            <a:r>
              <a:rPr lang="en-US" sz="2000" dirty="0" smtClean="0"/>
              <a:t>         </a:t>
            </a:r>
            <a:r>
              <a:rPr lang="en-US" sz="1600" dirty="0" smtClean="0"/>
              <a:t>+workload balancing by replication</a:t>
            </a:r>
          </a:p>
          <a:p>
            <a:pPr>
              <a:buNone/>
            </a:pPr>
            <a:r>
              <a:rPr lang="en-US" sz="1600" dirty="0" smtClean="0"/>
              <a:t>           +minimize inter-machine communication by adding important</a:t>
            </a:r>
          </a:p>
          <a:p>
            <a:pPr>
              <a:buNone/>
            </a:pPr>
            <a:r>
              <a:rPr lang="en-US" sz="1600" dirty="0" smtClean="0"/>
              <a:t>           functions to support overlapping partitions        </a:t>
            </a:r>
          </a:p>
          <a:p>
            <a:pPr>
              <a:buNone/>
            </a:pPr>
            <a:r>
              <a:rPr lang="en-US" sz="2000" dirty="0" smtClean="0"/>
              <a:t>     --  two level graph partition architecture</a:t>
            </a:r>
          </a:p>
          <a:p>
            <a:pPr>
              <a:buNone/>
            </a:pPr>
            <a:r>
              <a:rPr lang="en-US" sz="2000" dirty="0" smtClean="0"/>
              <a:t>          </a:t>
            </a:r>
            <a:r>
              <a:rPr lang="en-US" sz="1600" dirty="0" smtClean="0"/>
              <a:t>+complementary graph partitioning </a:t>
            </a:r>
          </a:p>
          <a:p>
            <a:pPr>
              <a:buNone/>
            </a:pPr>
            <a:r>
              <a:rPr lang="en-US" sz="1600" dirty="0" smtClean="0"/>
              <a:t>            +on-demand graph partitioning (partition replication &amp; dynamic </a:t>
            </a:r>
          </a:p>
          <a:p>
            <a:pPr>
              <a:buNone/>
            </a:pPr>
            <a:r>
              <a:rPr lang="en-US" sz="1600" dirty="0" smtClean="0"/>
              <a:t>            partitioning)                                             </a:t>
            </a:r>
          </a:p>
          <a:p>
            <a:pPr>
              <a:buNone/>
            </a:pPr>
            <a:r>
              <a:rPr lang="en-US" dirty="0" smtClean="0"/>
              <a:t>	</a:t>
            </a:r>
            <a:endParaRPr lang="en-US" sz="2000" dirty="0"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Text Placeholder 2"/>
          <p:cNvSpPr>
            <a:spLocks noGrp="1"/>
          </p:cNvSpPr>
          <p:nvPr>
            <p:ph type="body" idx="1"/>
          </p:nvPr>
        </p:nvSpPr>
        <p:spPr/>
        <p:txBody>
          <a:bodyPr/>
          <a:lstStyle/>
          <a:p>
            <a:r>
              <a:rPr lang="en-US" dirty="0" smtClean="0"/>
              <a:t>Architecture</a:t>
            </a:r>
          </a:p>
          <a:p>
            <a:r>
              <a:rPr lang="en-US" dirty="0" smtClean="0"/>
              <a:t>Techniques</a:t>
            </a:r>
          </a:p>
          <a:p>
            <a:r>
              <a:rPr lang="en-US" dirty="0" smtClean="0"/>
              <a:t>Experiments</a:t>
            </a:r>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371600" y="2819400"/>
            <a:ext cx="6629400" cy="830997"/>
          </a:xfrm>
          <a:prstGeom prst="rect">
            <a:avLst/>
          </a:prstGeom>
          <a:noFill/>
        </p:spPr>
        <p:txBody>
          <a:bodyPr wrap="square" rtlCol="0">
            <a:spAutoFit/>
          </a:bodyPr>
          <a:lstStyle/>
          <a:p>
            <a:pPr algn="ctr"/>
            <a:r>
              <a:rPr lang="en-US" sz="4800" b="1" dirty="0" smtClean="0"/>
              <a:t>Architecture</a:t>
            </a:r>
            <a:endParaRPr lang="en-US" sz="4800" b="1"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Query Access Patterns</a:t>
            </a:r>
            <a:endParaRPr lang="en-US" dirty="0"/>
          </a:p>
        </p:txBody>
      </p:sp>
      <p:pic>
        <p:nvPicPr>
          <p:cNvPr id="1026" name="Picture 2"/>
          <p:cNvPicPr>
            <a:picLocks noChangeAspect="1" noChangeArrowheads="1"/>
          </p:cNvPicPr>
          <p:nvPr/>
        </p:nvPicPr>
        <p:blipFill>
          <a:blip r:embed="rId3"/>
          <a:srcRect/>
          <a:stretch>
            <a:fillRect/>
          </a:stretch>
        </p:blipFill>
        <p:spPr bwMode="auto">
          <a:xfrm>
            <a:off x="1752600" y="1905000"/>
            <a:ext cx="5491162" cy="1857375"/>
          </a:xfrm>
          <a:prstGeom prst="rect">
            <a:avLst/>
          </a:prstGeom>
          <a:noFill/>
          <a:ln w="9525">
            <a:noFill/>
            <a:miter lim="800000"/>
            <a:headEnd/>
            <a:tailEnd/>
          </a:ln>
        </p:spPr>
      </p:pic>
      <p:sp>
        <p:nvSpPr>
          <p:cNvPr id="5" name="TextBox 4"/>
          <p:cNvSpPr txBox="1"/>
          <p:nvPr/>
        </p:nvSpPr>
        <p:spPr>
          <a:xfrm>
            <a:off x="304800" y="4114800"/>
            <a:ext cx="8458199" cy="2554545"/>
          </a:xfrm>
          <a:prstGeom prst="rect">
            <a:avLst/>
          </a:prstGeom>
          <a:noFill/>
        </p:spPr>
        <p:txBody>
          <a:bodyPr wrap="square" rtlCol="0">
            <a:spAutoFit/>
          </a:bodyPr>
          <a:lstStyle/>
          <a:p>
            <a:pPr algn="just"/>
            <a:r>
              <a:rPr lang="en-US" sz="2000" b="1" dirty="0" smtClean="0">
                <a:solidFill>
                  <a:schemeClr val="dk1"/>
                </a:solidFill>
              </a:rPr>
              <a:t>(a) Random query: </a:t>
            </a:r>
            <a:r>
              <a:rPr lang="en-US" sz="2000" dirty="0" smtClean="0">
                <a:solidFill>
                  <a:schemeClr val="dk1"/>
                </a:solidFill>
              </a:rPr>
              <a:t>the query randomly access the vertices of the entire graph. </a:t>
            </a:r>
          </a:p>
          <a:p>
            <a:pPr algn="just"/>
            <a:r>
              <a:rPr lang="en-US" sz="2000" b="1" dirty="0" smtClean="0">
                <a:solidFill>
                  <a:schemeClr val="dk1"/>
                </a:solidFill>
              </a:rPr>
              <a:t>(b)Internal query: </a:t>
            </a:r>
            <a:r>
              <a:rPr lang="en-US" sz="2000" dirty="0" smtClean="0">
                <a:solidFill>
                  <a:schemeClr val="dk1"/>
                </a:solidFill>
              </a:rPr>
              <a:t>the query only accesses the vertices within a particular partition. Intensive internal query on a specific partition may lead to unbalanced workload. </a:t>
            </a:r>
          </a:p>
          <a:p>
            <a:pPr algn="just"/>
            <a:r>
              <a:rPr lang="en-US" sz="2000" b="1" dirty="0" smtClean="0">
                <a:solidFill>
                  <a:schemeClr val="dk1"/>
                </a:solidFill>
              </a:rPr>
              <a:t>(c)Cross-partition query: </a:t>
            </a:r>
            <a:r>
              <a:rPr lang="en-US" sz="2000" dirty="0" smtClean="0">
                <a:solidFill>
                  <a:schemeClr val="dk1"/>
                </a:solidFill>
              </a:rPr>
              <a:t>the query has to access the vertices in different partitions. Cross-partition query may lead to intensive inter-machine communication</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Complementary Partitioning</a:t>
            </a:r>
            <a:endParaRPr lang="en-US" dirty="0"/>
          </a:p>
        </p:txBody>
      </p:sp>
      <p:sp>
        <p:nvSpPr>
          <p:cNvPr id="7" name="Text Placeholder 6"/>
          <p:cNvSpPr>
            <a:spLocks noGrp="1"/>
          </p:cNvSpPr>
          <p:nvPr>
            <p:ph type="body" idx="2"/>
          </p:nvPr>
        </p:nvSpPr>
        <p:spPr/>
        <p:txBody>
          <a:bodyPr/>
          <a:lstStyle/>
          <a:p>
            <a:r>
              <a:rPr lang="en-US" sz="1600" dirty="0" smtClean="0"/>
              <a:t>In the new partition set, e, will be served within the same partition. Therefore, the new partition set can handle graph queries that have trouble in the original partition set.</a:t>
            </a:r>
          </a:p>
          <a:p>
            <a:r>
              <a:rPr lang="en-US" sz="1600" dirty="0" smtClean="0"/>
              <a:t>If there is room to hold both S1and S2 in clusters, for a query Q visiting the shaded area R in S1, the system shall route it to S2 to eliminate communication cost. Meanwhile, the new partition set can also share the workload with original partition set. </a:t>
            </a:r>
          </a:p>
          <a:p>
            <a:r>
              <a:rPr lang="en-US" sz="1600" dirty="0" smtClean="0"/>
              <a:t>This complementary partitioning idea can be applied multiple times to generate a series of partition sets. We call each partition set a “primary partition set”</a:t>
            </a:r>
          </a:p>
        </p:txBody>
      </p:sp>
      <p:pic>
        <p:nvPicPr>
          <p:cNvPr id="2050" name="Picture 2"/>
          <p:cNvPicPr>
            <a:picLocks noChangeAspect="1" noChangeArrowheads="1"/>
          </p:cNvPicPr>
          <p:nvPr/>
        </p:nvPicPr>
        <p:blipFill>
          <a:blip r:embed="rId2"/>
          <a:srcRect/>
          <a:stretch>
            <a:fillRect/>
          </a:stretch>
        </p:blipFill>
        <p:spPr bwMode="auto">
          <a:xfrm>
            <a:off x="609600" y="1600200"/>
            <a:ext cx="3657600" cy="2819400"/>
          </a:xfrm>
          <a:prstGeom prst="rect">
            <a:avLst/>
          </a:prstGeom>
          <a:noFill/>
          <a:ln w="9525">
            <a:noFill/>
            <a:miter lim="800000"/>
            <a:headEnd/>
            <a:tailEnd/>
          </a:ln>
        </p:spPr>
      </p:pic>
      <p:sp>
        <p:nvSpPr>
          <p:cNvPr id="5" name="TextBox 4"/>
          <p:cNvSpPr txBox="1"/>
          <p:nvPr/>
        </p:nvSpPr>
        <p:spPr>
          <a:xfrm>
            <a:off x="609600" y="4343400"/>
            <a:ext cx="3657600" cy="1077218"/>
          </a:xfrm>
          <a:prstGeom prst="rect">
            <a:avLst/>
          </a:prstGeom>
          <a:noFill/>
        </p:spPr>
        <p:txBody>
          <a:bodyPr wrap="square" rtlCol="0">
            <a:spAutoFit/>
          </a:bodyPr>
          <a:lstStyle/>
          <a:p>
            <a:pPr algn="just"/>
            <a:r>
              <a:rPr lang="en-US" sz="1600" dirty="0" smtClean="0"/>
              <a:t>Complementary Partitioning is to repartition a graph such that the original cross-partition edges become internal ones</a:t>
            </a:r>
            <a:endParaRPr lang="en-US" sz="16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Clustered RDF DB Systems Gaining  </a:t>
            </a:r>
            <a:br>
              <a:rPr lang="en-US" dirty="0" smtClean="0"/>
            </a:br>
            <a:r>
              <a:rPr lang="en-US" dirty="0" smtClean="0"/>
              <a:t>  Importance	</a:t>
            </a:r>
            <a:endParaRPr lang="en-US" dirty="0"/>
          </a:p>
        </p:txBody>
      </p:sp>
      <p:sp>
        <p:nvSpPr>
          <p:cNvPr id="3" name="Text Placeholder 2"/>
          <p:cNvSpPr>
            <a:spLocks noGrp="1"/>
          </p:cNvSpPr>
          <p:nvPr>
            <p:ph type="body" idx="1"/>
          </p:nvPr>
        </p:nvSpPr>
        <p:spPr/>
        <p:txBody>
          <a:bodyPr/>
          <a:lstStyle/>
          <a:p>
            <a:pPr algn="just"/>
            <a:r>
              <a:rPr lang="en-US" sz="2400" dirty="0" smtClean="0"/>
              <a:t>Explosive growth of RDF data</a:t>
            </a:r>
          </a:p>
          <a:p>
            <a:pPr algn="just"/>
            <a:r>
              <a:rPr lang="en-US" sz="2400" dirty="0" smtClean="0"/>
              <a:t>Single node RDF management systems are abundant</a:t>
            </a:r>
          </a:p>
          <a:p>
            <a:pPr algn="just">
              <a:buNone/>
            </a:pPr>
            <a:r>
              <a:rPr lang="en-US" sz="2400" dirty="0" smtClean="0"/>
              <a:t>    (Sesame, Jena, RDF-3X, 3store etc)</a:t>
            </a:r>
          </a:p>
          <a:p>
            <a:pPr algn="just"/>
            <a:r>
              <a:rPr lang="en-US" sz="2400" dirty="0" smtClean="0"/>
              <a:t>As amount of RDF data continues to scale, it is no longer feasible to store entire data sets on a single machine and still be able to access the data at reasonable performance</a:t>
            </a:r>
          </a:p>
          <a:p>
            <a:pPr algn="just"/>
            <a:r>
              <a:rPr lang="en-US" sz="2400" dirty="0" smtClean="0"/>
              <a:t>Thus the requirement for clustered RDF database systems is becoming increasingly important</a:t>
            </a:r>
          </a:p>
          <a:p>
            <a:pPr>
              <a:buNone/>
            </a:pPr>
            <a:endParaRPr lang="en-US" sz="2400" dirty="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An Iterative Solution</a:t>
            </a:r>
            <a:endParaRPr lang="zh-CN" altLang="en-US" dirty="0"/>
          </a:p>
        </p:txBody>
      </p:sp>
      <p:pic>
        <p:nvPicPr>
          <p:cNvPr id="4" name="图片 3" descr="1.jpg"/>
          <p:cNvPicPr>
            <a:picLocks noChangeAspect="1"/>
          </p:cNvPicPr>
          <p:nvPr/>
        </p:nvPicPr>
        <p:blipFill>
          <a:blip r:embed="rId3" cstate="print"/>
          <a:stretch>
            <a:fillRect/>
          </a:stretch>
        </p:blipFill>
        <p:spPr>
          <a:xfrm>
            <a:off x="755576" y="1916832"/>
            <a:ext cx="1872208" cy="1898954"/>
          </a:xfrm>
          <a:prstGeom prst="rect">
            <a:avLst/>
          </a:prstGeom>
        </p:spPr>
      </p:pic>
      <p:pic>
        <p:nvPicPr>
          <p:cNvPr id="5" name="图片 4" descr="2.jpg"/>
          <p:cNvPicPr>
            <a:picLocks noChangeAspect="1"/>
          </p:cNvPicPr>
          <p:nvPr/>
        </p:nvPicPr>
        <p:blipFill>
          <a:blip r:embed="rId4" cstate="print"/>
          <a:stretch>
            <a:fillRect/>
          </a:stretch>
        </p:blipFill>
        <p:spPr>
          <a:xfrm>
            <a:off x="6571666" y="2106110"/>
            <a:ext cx="1744750" cy="1656184"/>
          </a:xfrm>
          <a:prstGeom prst="rect">
            <a:avLst/>
          </a:prstGeom>
        </p:spPr>
      </p:pic>
      <p:pic>
        <p:nvPicPr>
          <p:cNvPr id="6" name="图片 5" descr="QQ截图未命名.jpg"/>
          <p:cNvPicPr>
            <a:picLocks noChangeAspect="1"/>
          </p:cNvPicPr>
          <p:nvPr/>
        </p:nvPicPr>
        <p:blipFill>
          <a:blip r:embed="rId5" cstate="print"/>
          <a:stretch>
            <a:fillRect/>
          </a:stretch>
        </p:blipFill>
        <p:spPr>
          <a:xfrm>
            <a:off x="3570406" y="2060848"/>
            <a:ext cx="1761555" cy="1629438"/>
          </a:xfrm>
          <a:prstGeom prst="rect">
            <a:avLst/>
          </a:prstGeom>
        </p:spPr>
      </p:pic>
      <p:sp>
        <p:nvSpPr>
          <p:cNvPr id="7" name="TextBox 6"/>
          <p:cNvSpPr txBox="1"/>
          <p:nvPr/>
        </p:nvSpPr>
        <p:spPr>
          <a:xfrm>
            <a:off x="2755242" y="2178118"/>
            <a:ext cx="720080" cy="1015663"/>
          </a:xfrm>
          <a:prstGeom prst="rect">
            <a:avLst/>
          </a:prstGeom>
          <a:noFill/>
        </p:spPr>
        <p:txBody>
          <a:bodyPr wrap="square" rtlCol="0">
            <a:spAutoFit/>
          </a:bodyPr>
          <a:lstStyle/>
          <a:p>
            <a:r>
              <a:rPr lang="en-US" altLang="zh-CN" sz="6000" dirty="0" smtClean="0"/>
              <a:t>…</a:t>
            </a:r>
            <a:endParaRPr lang="zh-CN" altLang="en-US" sz="6000" dirty="0"/>
          </a:p>
        </p:txBody>
      </p:sp>
      <p:sp>
        <p:nvSpPr>
          <p:cNvPr id="8" name="TextBox 7"/>
          <p:cNvSpPr txBox="1"/>
          <p:nvPr/>
        </p:nvSpPr>
        <p:spPr>
          <a:xfrm>
            <a:off x="5580112" y="2178118"/>
            <a:ext cx="720080" cy="1015663"/>
          </a:xfrm>
          <a:prstGeom prst="rect">
            <a:avLst/>
          </a:prstGeom>
          <a:noFill/>
        </p:spPr>
        <p:txBody>
          <a:bodyPr wrap="square" rtlCol="0">
            <a:spAutoFit/>
          </a:bodyPr>
          <a:lstStyle/>
          <a:p>
            <a:r>
              <a:rPr lang="en-US" altLang="zh-CN" sz="6000" dirty="0" smtClean="0"/>
              <a:t>…</a:t>
            </a:r>
            <a:endParaRPr lang="zh-CN" altLang="en-US" sz="6000" dirty="0"/>
          </a:p>
        </p:txBody>
      </p:sp>
      <p:sp>
        <p:nvSpPr>
          <p:cNvPr id="11" name="TextBox 10"/>
          <p:cNvSpPr txBox="1"/>
          <p:nvPr/>
        </p:nvSpPr>
        <p:spPr>
          <a:xfrm>
            <a:off x="971600" y="4149080"/>
            <a:ext cx="7344816" cy="2400657"/>
          </a:xfrm>
          <a:prstGeom prst="rect">
            <a:avLst/>
          </a:prstGeom>
          <a:noFill/>
        </p:spPr>
        <p:txBody>
          <a:bodyPr wrap="square" rtlCol="0">
            <a:spAutoFit/>
          </a:bodyPr>
          <a:lstStyle/>
          <a:p>
            <a:pPr marL="438912" indent="-320040">
              <a:buClr>
                <a:schemeClr val="accent4"/>
              </a:buClr>
              <a:buSzPct val="80000"/>
              <a:buFont typeface="Wingdings 2"/>
              <a:buChar char=""/>
            </a:pPr>
            <a:r>
              <a:rPr lang="en-US" altLang="zh-CN" sz="3000" dirty="0" smtClean="0"/>
              <a:t>Iteratively repartition the graph</a:t>
            </a:r>
          </a:p>
          <a:p>
            <a:pPr marL="438912" indent="-320040">
              <a:buClr>
                <a:schemeClr val="accent4"/>
              </a:buClr>
              <a:buSzPct val="80000"/>
              <a:buFont typeface="Wingdings 2"/>
              <a:buChar char=""/>
            </a:pPr>
            <a:r>
              <a:rPr lang="en-US" altLang="zh-CN" sz="3000" dirty="0" smtClean="0"/>
              <a:t>Pros</a:t>
            </a:r>
          </a:p>
          <a:p>
            <a:pPr marL="896112" lvl="1" indent="-320040">
              <a:buClr>
                <a:srgbClr val="FFC000"/>
              </a:buClr>
              <a:buSzPct val="80000"/>
              <a:buFont typeface="Wingdings 2"/>
              <a:buChar char=""/>
            </a:pPr>
            <a:r>
              <a:rPr lang="en-US" altLang="zh-CN" sz="3000" dirty="0" smtClean="0"/>
              <a:t>Effective communication reduction</a:t>
            </a:r>
          </a:p>
          <a:p>
            <a:pPr marL="438912" indent="-320040">
              <a:buClr>
                <a:schemeClr val="accent4"/>
              </a:buClr>
              <a:buSzPct val="80000"/>
              <a:buFont typeface="Wingdings 2"/>
              <a:buChar char=""/>
            </a:pPr>
            <a:r>
              <a:rPr lang="en-US" altLang="zh-CN" sz="3000" dirty="0" smtClean="0"/>
              <a:t>Cons</a:t>
            </a:r>
          </a:p>
          <a:p>
            <a:pPr marL="896112" lvl="1" indent="-320040">
              <a:buClr>
                <a:srgbClr val="FFC000"/>
              </a:buClr>
              <a:buSzPct val="80000"/>
              <a:buFont typeface="Wingdings 2"/>
              <a:buChar char=""/>
            </a:pPr>
            <a:r>
              <a:rPr lang="en-US" altLang="zh-CN" sz="3000" dirty="0" smtClean="0"/>
              <a:t>Space limitation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500"/>
                                        <p:tgtEl>
                                          <p:spTgt spid="6"/>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500"/>
                                        <p:tgtEl>
                                          <p:spTgt spid="8"/>
                                        </p:tgtEl>
                                      </p:cBhvr>
                                    </p:animEffect>
                                  </p:childTnLst>
                                </p:cTn>
                              </p:par>
                            </p:childTnLst>
                          </p:cTn>
                        </p:par>
                        <p:par>
                          <p:cTn id="16" fill="hold">
                            <p:stCondLst>
                              <p:cond delay="1500"/>
                            </p:stCondLst>
                            <p:childTnLst>
                              <p:par>
                                <p:cTn id="17" presetID="4"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Two-Level Partition Architecture</a:t>
            </a:r>
            <a:endParaRPr lang="en-US" dirty="0"/>
          </a:p>
        </p:txBody>
      </p:sp>
      <p:sp>
        <p:nvSpPr>
          <p:cNvPr id="3" name="Text Placeholder 2"/>
          <p:cNvSpPr>
            <a:spLocks noGrp="1"/>
          </p:cNvSpPr>
          <p:nvPr>
            <p:ph type="body" idx="1"/>
          </p:nvPr>
        </p:nvSpPr>
        <p:spPr>
          <a:xfrm>
            <a:off x="457200" y="4495800"/>
            <a:ext cx="8229600" cy="2072100"/>
          </a:xfrm>
        </p:spPr>
        <p:txBody>
          <a:bodyPr/>
          <a:lstStyle/>
          <a:p>
            <a:r>
              <a:rPr lang="en-US" sz="2000" dirty="0" smtClean="0"/>
              <a:t>Create a replicated partition or generate a new overlapping partition in an idle machine so that the workload can be shared appropriately.</a:t>
            </a:r>
          </a:p>
          <a:p>
            <a:r>
              <a:rPr lang="en-US" sz="2000" dirty="0" smtClean="0"/>
              <a:t>This strategy called </a:t>
            </a:r>
            <a:r>
              <a:rPr lang="en-US" sz="2000" b="1" dirty="0" smtClean="0"/>
              <a:t>On-demand Partitioning</a:t>
            </a:r>
            <a:r>
              <a:rPr lang="en-US" sz="2000" dirty="0" smtClean="0"/>
              <a:t>, will generate new partitions online. </a:t>
            </a:r>
          </a:p>
          <a:p>
            <a:r>
              <a:rPr lang="en-US" sz="2000" dirty="0" smtClean="0"/>
              <a:t>These add-on partitions, called “secondary partitions”, could last until their corresponding workload diminishes.</a:t>
            </a:r>
            <a:endParaRPr lang="en-US" sz="2000" dirty="0"/>
          </a:p>
        </p:txBody>
      </p:sp>
      <p:pic>
        <p:nvPicPr>
          <p:cNvPr id="5" name="图片 5" descr="QQ截图未命名.jpg"/>
          <p:cNvPicPr>
            <a:picLocks noChangeAspect="1"/>
          </p:cNvPicPr>
          <p:nvPr/>
        </p:nvPicPr>
        <p:blipFill>
          <a:blip r:embed="rId2" cstate="print"/>
          <a:stretch>
            <a:fillRect/>
          </a:stretch>
        </p:blipFill>
        <p:spPr>
          <a:xfrm>
            <a:off x="609600" y="1600200"/>
            <a:ext cx="2159124" cy="2698905"/>
          </a:xfrm>
          <a:prstGeom prst="rect">
            <a:avLst/>
          </a:prstGeom>
        </p:spPr>
      </p:pic>
      <p:sp>
        <p:nvSpPr>
          <p:cNvPr id="6" name="右箭头 7"/>
          <p:cNvSpPr/>
          <p:nvPr/>
        </p:nvSpPr>
        <p:spPr>
          <a:xfrm>
            <a:off x="3048000" y="2438400"/>
            <a:ext cx="720080" cy="576064"/>
          </a:xfrm>
          <a:prstGeom prst="rightArrow">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p>
        </p:txBody>
      </p:sp>
      <p:pic>
        <p:nvPicPr>
          <p:cNvPr id="7" name="图片 4" descr="捕获.JPG"/>
          <p:cNvPicPr>
            <a:picLocks noChangeAspect="1"/>
          </p:cNvPicPr>
          <p:nvPr/>
        </p:nvPicPr>
        <p:blipFill>
          <a:blip r:embed="rId3" cstate="print"/>
          <a:stretch>
            <a:fillRect/>
          </a:stretch>
        </p:blipFill>
        <p:spPr>
          <a:xfrm>
            <a:off x="3962400" y="1600200"/>
            <a:ext cx="4626994" cy="2664296"/>
          </a:xfrm>
          <a:prstGeom prst="rect">
            <a:avLst/>
          </a:prstGeom>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SEDGE System Architecture</a:t>
            </a:r>
            <a:endParaRPr lang="en-US" dirty="0"/>
          </a:p>
        </p:txBody>
      </p:sp>
      <p:pic>
        <p:nvPicPr>
          <p:cNvPr id="4099" name="Picture 3"/>
          <p:cNvPicPr>
            <a:picLocks noChangeAspect="1" noChangeArrowheads="1"/>
          </p:cNvPicPr>
          <p:nvPr/>
        </p:nvPicPr>
        <p:blipFill>
          <a:blip r:embed="rId3"/>
          <a:srcRect/>
          <a:stretch>
            <a:fillRect/>
          </a:stretch>
        </p:blipFill>
        <p:spPr bwMode="auto">
          <a:xfrm>
            <a:off x="762000" y="1828800"/>
            <a:ext cx="7620000" cy="4352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447800" y="2133600"/>
            <a:ext cx="6629400" cy="2308324"/>
          </a:xfrm>
          <a:prstGeom prst="rect">
            <a:avLst/>
          </a:prstGeom>
          <a:noFill/>
        </p:spPr>
        <p:txBody>
          <a:bodyPr wrap="square" rtlCol="0">
            <a:spAutoFit/>
          </a:bodyPr>
          <a:lstStyle/>
          <a:p>
            <a:pPr algn="ctr"/>
            <a:r>
              <a:rPr lang="en-US" sz="4800" b="1" dirty="0" smtClean="0"/>
              <a:t>Technique: </a:t>
            </a:r>
          </a:p>
          <a:p>
            <a:pPr algn="ctr"/>
            <a:r>
              <a:rPr lang="en-US" sz="4800" b="1" dirty="0" smtClean="0"/>
              <a:t>Complimentary Graph Partitioning</a:t>
            </a:r>
            <a:endParaRPr lang="en-US" sz="4800" b="1"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 Complimentary Graph </a:t>
            </a:r>
            <a:br>
              <a:rPr lang="en-US" dirty="0" smtClean="0"/>
            </a:br>
            <a:r>
              <a:rPr lang="en-US" dirty="0" smtClean="0"/>
              <a:t>   Partitioning</a:t>
            </a:r>
            <a:endParaRPr lang="en-US" dirty="0"/>
          </a:p>
        </p:txBody>
      </p:sp>
      <p:sp>
        <p:nvSpPr>
          <p:cNvPr id="3" name="Text Placeholder 2"/>
          <p:cNvSpPr>
            <a:spLocks noGrp="1"/>
          </p:cNvSpPr>
          <p:nvPr>
            <p:ph type="body" idx="1"/>
          </p:nvPr>
        </p:nvSpPr>
        <p:spPr/>
        <p:txBody>
          <a:bodyPr/>
          <a:lstStyle/>
          <a:p>
            <a:r>
              <a:rPr lang="en-US" sz="2000" dirty="0" smtClean="0"/>
              <a:t>Complementary partitioning is to find multiple partition sets such that their partition boundaries do not overlap</a:t>
            </a:r>
          </a:p>
          <a:p>
            <a:endParaRPr lang="en-US" sz="2000" dirty="0" smtClean="0"/>
          </a:p>
          <a:p>
            <a:pPr>
              <a:buNone/>
            </a:pPr>
            <a:endParaRPr lang="en-US" sz="2000" dirty="0" smtClean="0"/>
          </a:p>
          <a:p>
            <a:r>
              <a:rPr lang="en-US" sz="2000" b="1" u="sng" dirty="0" smtClean="0"/>
              <a:t>Formal Problem Definition</a:t>
            </a:r>
            <a:r>
              <a:rPr lang="en-US" sz="2000" dirty="0" smtClean="0"/>
              <a:t>: Given a partition set {P1, P2, ..., </a:t>
            </a:r>
            <a:r>
              <a:rPr lang="en-US" sz="2000" dirty="0" err="1" smtClean="0"/>
              <a:t>Pk</a:t>
            </a:r>
            <a:r>
              <a:rPr lang="en-US" sz="2000" dirty="0" smtClean="0"/>
              <a:t>} on G and the cut edges </a:t>
            </a:r>
            <a:r>
              <a:rPr lang="en-US" sz="2000" dirty="0" err="1" smtClean="0"/>
              <a:t>Ec</a:t>
            </a:r>
            <a:r>
              <a:rPr lang="en-US" sz="2000" dirty="0" smtClean="0"/>
              <a:t> = {e1, e2, ..., </a:t>
            </a:r>
            <a:r>
              <a:rPr lang="en-US" sz="2000" dirty="0" err="1" smtClean="0"/>
              <a:t>ei</a:t>
            </a:r>
            <a:r>
              <a:rPr lang="en-US" sz="2000" dirty="0" smtClean="0"/>
              <a:t>}. The problem is to partition G into a new partition set {P1, P2 , ..., </a:t>
            </a:r>
            <a:r>
              <a:rPr lang="en-US" sz="2000" dirty="0" err="1" smtClean="0"/>
              <a:t>Pk</a:t>
            </a:r>
            <a:r>
              <a:rPr lang="en-US" sz="2000" dirty="0" smtClean="0"/>
              <a:t> } satisfying the same partitioning criteria (e.g., minimum cut) such that the new cut edges do not overlap with Ec.</a:t>
            </a:r>
            <a:endParaRPr lang="en-US" sz="2000"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Complimentary Graph Partitioning</a:t>
            </a:r>
            <a:br>
              <a:rPr lang="en-US" dirty="0" smtClean="0"/>
            </a:br>
            <a:r>
              <a:rPr lang="en-US" dirty="0" smtClean="0"/>
              <a:t>  (contd.)</a:t>
            </a:r>
            <a:endParaRPr lang="en-US" dirty="0"/>
          </a:p>
        </p:txBody>
      </p:sp>
      <p:pic>
        <p:nvPicPr>
          <p:cNvPr id="5122" name="Picture 2"/>
          <p:cNvPicPr>
            <a:picLocks noChangeAspect="1" noChangeArrowheads="1"/>
          </p:cNvPicPr>
          <p:nvPr/>
        </p:nvPicPr>
        <p:blipFill>
          <a:blip r:embed="rId2"/>
          <a:srcRect/>
          <a:stretch>
            <a:fillRect/>
          </a:stretch>
        </p:blipFill>
        <p:spPr bwMode="auto">
          <a:xfrm>
            <a:off x="838200" y="1828800"/>
            <a:ext cx="7467600" cy="4495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Complimentary Graph Partitioning</a:t>
            </a:r>
            <a:br>
              <a:rPr lang="en-US" dirty="0" smtClean="0"/>
            </a:br>
            <a:r>
              <a:rPr lang="en-US" dirty="0" smtClean="0"/>
              <a:t>  (contd.)</a:t>
            </a:r>
            <a:endParaRPr lang="en-US" dirty="0"/>
          </a:p>
        </p:txBody>
      </p:sp>
      <p:pic>
        <p:nvPicPr>
          <p:cNvPr id="6146" name="Picture 2"/>
          <p:cNvPicPr>
            <a:picLocks noChangeAspect="1" noChangeArrowheads="1"/>
          </p:cNvPicPr>
          <p:nvPr/>
        </p:nvPicPr>
        <p:blipFill>
          <a:blip r:embed="rId2"/>
          <a:srcRect/>
          <a:stretch>
            <a:fillRect/>
          </a:stretch>
        </p:blipFill>
        <p:spPr bwMode="auto">
          <a:xfrm>
            <a:off x="1066800" y="1828800"/>
            <a:ext cx="7239000" cy="42624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Complimentary Graph Partitioning</a:t>
            </a:r>
            <a:br>
              <a:rPr lang="en-US" dirty="0" smtClean="0"/>
            </a:br>
            <a:r>
              <a:rPr lang="en-US" dirty="0" smtClean="0"/>
              <a:t>  (contd.)</a:t>
            </a:r>
            <a:endParaRPr lang="en-US" dirty="0"/>
          </a:p>
        </p:txBody>
      </p:sp>
      <p:sp>
        <p:nvSpPr>
          <p:cNvPr id="3" name="Text Placeholder 2"/>
          <p:cNvSpPr>
            <a:spLocks noGrp="1"/>
          </p:cNvSpPr>
          <p:nvPr>
            <p:ph type="body" idx="1"/>
          </p:nvPr>
        </p:nvSpPr>
        <p:spPr/>
        <p:txBody>
          <a:bodyPr/>
          <a:lstStyle/>
          <a:p>
            <a:pPr algn="just"/>
            <a:r>
              <a:rPr lang="en-US" sz="2000" dirty="0" smtClean="0"/>
              <a:t>The heuristic algorithm can be applied multiple times to generate a series of complementary partition sets, each of which try to partition the graph such that the boundary edges in one partition set will be internal edges in another partition set</a:t>
            </a:r>
          </a:p>
          <a:p>
            <a:pPr algn="just">
              <a:buNone/>
            </a:pPr>
            <a:endParaRPr lang="en-US" sz="2000" dirty="0" smtClean="0"/>
          </a:p>
          <a:p>
            <a:pPr algn="just"/>
            <a:r>
              <a:rPr lang="en-US" sz="2000" dirty="0" smtClean="0"/>
              <a:t>With multiple partition sets, for each vertex </a:t>
            </a:r>
            <a:r>
              <a:rPr lang="en-US" sz="2000" i="1" dirty="0" smtClean="0"/>
              <a:t>u, there could be several partitions P1, P2, . . . , Pl to handle </a:t>
            </a:r>
            <a:r>
              <a:rPr lang="en-US" sz="2000" dirty="0" smtClean="0"/>
              <a:t>queries submitted to </a:t>
            </a:r>
            <a:r>
              <a:rPr lang="en-US" sz="2000" i="1" dirty="0" smtClean="0"/>
              <a:t>u. Queries should be routed to </a:t>
            </a:r>
            <a:r>
              <a:rPr lang="en-US" sz="2000" dirty="0" smtClean="0"/>
              <a:t>a partition where </a:t>
            </a:r>
            <a:r>
              <a:rPr lang="en-US" sz="2000" i="1" dirty="0" smtClean="0"/>
              <a:t>u is far away from partition boundaries. </a:t>
            </a:r>
            <a:r>
              <a:rPr lang="en-US" sz="2000" dirty="0" smtClean="0"/>
              <a:t>We define such a partition as a </a:t>
            </a:r>
            <a:r>
              <a:rPr lang="en-US" sz="2000" b="1" i="1" u="sng" dirty="0" smtClean="0"/>
              <a:t>safe partition </a:t>
            </a:r>
            <a:r>
              <a:rPr lang="en-US" sz="2000" i="1" dirty="0" smtClean="0"/>
              <a:t>for vertex u.</a:t>
            </a:r>
            <a:endParaRPr lang="en-US" sz="2000"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447800" y="2133600"/>
            <a:ext cx="6629400" cy="2308324"/>
          </a:xfrm>
          <a:prstGeom prst="rect">
            <a:avLst/>
          </a:prstGeom>
          <a:noFill/>
        </p:spPr>
        <p:txBody>
          <a:bodyPr wrap="square" rtlCol="0">
            <a:spAutoFit/>
          </a:bodyPr>
          <a:lstStyle/>
          <a:p>
            <a:pPr algn="ctr"/>
            <a:r>
              <a:rPr lang="en-US" sz="4800" b="1" dirty="0" smtClean="0"/>
              <a:t>Technique: </a:t>
            </a:r>
          </a:p>
          <a:p>
            <a:pPr algn="ctr"/>
            <a:r>
              <a:rPr lang="en-US" sz="4800" b="1" dirty="0" smtClean="0"/>
              <a:t>On-Demand Graph Partitioning</a:t>
            </a:r>
            <a:endParaRPr lang="en-US" sz="4800" b="1"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Query Hotspots</a:t>
            </a:r>
            <a:endParaRPr lang="en-US" dirty="0"/>
          </a:p>
        </p:txBody>
      </p:sp>
      <p:sp>
        <p:nvSpPr>
          <p:cNvPr id="3" name="Text Placeholder 2"/>
          <p:cNvSpPr>
            <a:spLocks noGrp="1"/>
          </p:cNvSpPr>
          <p:nvPr>
            <p:ph type="body" idx="1"/>
          </p:nvPr>
        </p:nvSpPr>
        <p:spPr>
          <a:xfrm>
            <a:off x="457200" y="1600200"/>
            <a:ext cx="8229600" cy="2667000"/>
          </a:xfrm>
        </p:spPr>
        <p:txBody>
          <a:bodyPr/>
          <a:lstStyle/>
          <a:p>
            <a:r>
              <a:rPr lang="en-US" sz="1800" dirty="0" smtClean="0"/>
              <a:t>In the processing of many graph queries, primary partitions could have hotspots that are frequently visited. The queries heading to these partitions will suffer longer response </a:t>
            </a:r>
            <a:r>
              <a:rPr lang="en-US" sz="1800" dirty="0" smtClean="0"/>
              <a:t>time</a:t>
            </a:r>
            <a:endParaRPr lang="en-US" sz="1800" dirty="0" smtClean="0"/>
          </a:p>
          <a:p>
            <a:r>
              <a:rPr lang="en-US" sz="1800" dirty="0" smtClean="0"/>
              <a:t>There are two kinds of query hotspots: (1) internal hotspots that are located in one partition; (2) cross-partition hotspots that are on the boundary of multiple </a:t>
            </a:r>
            <a:r>
              <a:rPr lang="en-US" sz="1800" dirty="0" smtClean="0"/>
              <a:t>partitions</a:t>
            </a:r>
            <a:endParaRPr lang="en-US" sz="1800" dirty="0" smtClean="0"/>
          </a:p>
          <a:p>
            <a:r>
              <a:rPr lang="en-US" sz="1800" i="1" dirty="0" smtClean="0"/>
              <a:t>Partition replication </a:t>
            </a:r>
            <a:r>
              <a:rPr lang="en-US" sz="1800" dirty="0" smtClean="0"/>
              <a:t>and </a:t>
            </a:r>
            <a:r>
              <a:rPr lang="en-US" sz="1800" i="1" dirty="0" smtClean="0"/>
              <a:t>Dynamic partitioning -</a:t>
            </a:r>
            <a:r>
              <a:rPr lang="en-US" sz="1800" dirty="0" smtClean="0"/>
              <a:t> Two partitioning techniques developed to generate secondary partitions on demand to handle hotspots</a:t>
            </a:r>
            <a:endParaRPr lang="en-US" sz="1800" dirty="0"/>
          </a:p>
        </p:txBody>
      </p:sp>
      <p:pic>
        <p:nvPicPr>
          <p:cNvPr id="4" name="图片 5" descr="QQ截图未命名.jpg"/>
          <p:cNvPicPr>
            <a:picLocks noChangeAspect="1"/>
          </p:cNvPicPr>
          <p:nvPr/>
        </p:nvPicPr>
        <p:blipFill>
          <a:blip r:embed="rId2" cstate="print"/>
          <a:stretch>
            <a:fillRect/>
          </a:stretch>
        </p:blipFill>
        <p:spPr>
          <a:xfrm>
            <a:off x="3581400" y="4191000"/>
            <a:ext cx="2159124" cy="2286000"/>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Clustered RDF DB systems: Not </a:t>
            </a:r>
            <a:br>
              <a:rPr lang="en-US" dirty="0" smtClean="0"/>
            </a:br>
            <a:r>
              <a:rPr lang="en-US" dirty="0" smtClean="0"/>
              <a:t>  Explored Significantly</a:t>
            </a:r>
            <a:endParaRPr lang="en-US" dirty="0"/>
          </a:p>
        </p:txBody>
      </p:sp>
      <p:sp>
        <p:nvSpPr>
          <p:cNvPr id="3" name="Text Placeholder 2"/>
          <p:cNvSpPr>
            <a:spLocks noGrp="1"/>
          </p:cNvSpPr>
          <p:nvPr>
            <p:ph type="body" idx="1"/>
          </p:nvPr>
        </p:nvSpPr>
        <p:spPr/>
        <p:txBody>
          <a:bodyPr/>
          <a:lstStyle/>
          <a:p>
            <a:pPr algn="just"/>
            <a:r>
              <a:rPr lang="en-US" sz="2000" dirty="0" smtClean="0"/>
              <a:t>Unfortunately  far fewer research progress made towards clustered RDF database systems</a:t>
            </a:r>
          </a:p>
          <a:p>
            <a:pPr algn="just"/>
            <a:r>
              <a:rPr lang="en-US" sz="2000" dirty="0" smtClean="0"/>
              <a:t>Existing solutions such as SHARD, YARS2, Virtuoso generally hash partition triples across multiple machines and parallelize access to these machines as much as possible at query time</a:t>
            </a:r>
          </a:p>
          <a:p>
            <a:pPr algn="just"/>
            <a:r>
              <a:rPr lang="en-US" sz="2000" dirty="0" smtClean="0"/>
              <a:t>Work well for simple index lookup queries but efficiency is far from optimal for more involved queries such as RDF benchmark queries</a:t>
            </a:r>
          </a:p>
          <a:p>
            <a:pPr algn="just"/>
            <a:r>
              <a:rPr lang="en-US" sz="2000" dirty="0" smtClean="0"/>
              <a:t>These systems have to ship data around network at query time in order to match complex SPARQL patterns and thus can become performance bottleneck due to high communication requirement</a:t>
            </a:r>
          </a:p>
          <a:p>
            <a:pPr algn="just"/>
            <a:r>
              <a:rPr lang="en-US" sz="2000" dirty="0" smtClean="0"/>
              <a:t>Also these systems use storage layers that were not originally designed for RDF data</a:t>
            </a:r>
            <a:endParaRPr lang="en-US" sz="2000" dirty="0"/>
          </a:p>
        </p:txBody>
      </p:sp>
      <p:sp>
        <p:nvSpPr>
          <p:cNvPr id="5" name="TextBox 4"/>
          <p:cNvSpPr txBox="1"/>
          <p:nvPr/>
        </p:nvSpPr>
        <p:spPr>
          <a:xfrm>
            <a:off x="3810000" y="1981201"/>
            <a:ext cx="3886200" cy="400110"/>
          </a:xfrm>
          <a:prstGeom prst="rect">
            <a:avLst/>
          </a:prstGeom>
          <a:noFill/>
        </p:spPr>
        <p:txBody>
          <a:bodyPr wrap="square" rtlCol="0">
            <a:spAutoFit/>
          </a:bodyPr>
          <a:lstStyle/>
          <a:p>
            <a:r>
              <a:rPr lang="en-US" dirty="0" smtClean="0"/>
              <a:t>                               </a:t>
            </a:r>
            <a:r>
              <a:rPr lang="en-US" sz="2000" b="1" dirty="0" smtClean="0">
                <a:solidFill>
                  <a:schemeClr val="accent1"/>
                </a:solidFill>
              </a:rPr>
              <a:t>Focus of study</a:t>
            </a:r>
            <a:endParaRPr lang="en-US" sz="2000" b="1" dirty="0">
              <a:solidFill>
                <a:schemeClr val="accent1"/>
              </a:solidFill>
            </a:endParaRPr>
          </a:p>
        </p:txBody>
      </p:sp>
      <p:sp>
        <p:nvSpPr>
          <p:cNvPr id="9" name="Left Arrow 8"/>
          <p:cNvSpPr/>
          <p:nvPr/>
        </p:nvSpPr>
        <p:spPr>
          <a:xfrm>
            <a:off x="4114800" y="2057400"/>
            <a:ext cx="978408"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Partition Replication to Handle </a:t>
            </a:r>
            <a:br>
              <a:rPr lang="en-US" dirty="0" smtClean="0"/>
            </a:br>
            <a:r>
              <a:rPr lang="en-US" dirty="0" smtClean="0"/>
              <a:t>  Internal Hotspots</a:t>
            </a:r>
            <a:endParaRPr lang="en-US" dirty="0"/>
          </a:p>
        </p:txBody>
      </p:sp>
      <p:pic>
        <p:nvPicPr>
          <p:cNvPr id="7171" name="Picture 3"/>
          <p:cNvPicPr>
            <a:picLocks noChangeAspect="1" noChangeArrowheads="1"/>
          </p:cNvPicPr>
          <p:nvPr/>
        </p:nvPicPr>
        <p:blipFill>
          <a:blip r:embed="rId2"/>
          <a:srcRect/>
          <a:stretch>
            <a:fillRect/>
          </a:stretch>
        </p:blipFill>
        <p:spPr bwMode="auto">
          <a:xfrm>
            <a:off x="609600" y="1600200"/>
            <a:ext cx="8153400" cy="1828800"/>
          </a:xfrm>
          <a:prstGeom prst="rect">
            <a:avLst/>
          </a:prstGeom>
          <a:noFill/>
          <a:ln w="9525">
            <a:noFill/>
            <a:miter lim="800000"/>
            <a:headEnd/>
            <a:tailEnd/>
          </a:ln>
        </p:spPr>
      </p:pic>
      <p:sp>
        <p:nvSpPr>
          <p:cNvPr id="6" name="TextBox 5"/>
          <p:cNvSpPr txBox="1"/>
          <p:nvPr/>
        </p:nvSpPr>
        <p:spPr>
          <a:xfrm>
            <a:off x="685800" y="3886201"/>
            <a:ext cx="8077200" cy="2246769"/>
          </a:xfrm>
          <a:prstGeom prst="rect">
            <a:avLst/>
          </a:prstGeom>
          <a:noFill/>
        </p:spPr>
        <p:txBody>
          <a:bodyPr wrap="square" rtlCol="0">
            <a:spAutoFit/>
          </a:bodyPr>
          <a:lstStyle/>
          <a:p>
            <a:pPr algn="just"/>
            <a:r>
              <a:rPr lang="en-US" sz="2000" dirty="0" smtClean="0"/>
              <a:t>Given a partition </a:t>
            </a:r>
            <a:r>
              <a:rPr lang="en-US" sz="2000" i="1" dirty="0" smtClean="0"/>
              <a:t>P, when its internal workload (</a:t>
            </a:r>
            <a:r>
              <a:rPr lang="en-US" sz="2000" i="1" dirty="0" err="1" smtClean="0"/>
              <a:t>Wint</a:t>
            </a:r>
            <a:r>
              <a:rPr lang="en-US" sz="2000" i="1" dirty="0" smtClean="0"/>
              <a:t>(P)) </a:t>
            </a:r>
            <a:r>
              <a:rPr lang="en-US" sz="2000" dirty="0" smtClean="0"/>
              <a:t>becomes intensive, it will saturate the CPU cycles of the machine that holds </a:t>
            </a:r>
            <a:r>
              <a:rPr lang="en-US" sz="2000" i="1" dirty="0" smtClean="0"/>
              <a:t>P. One natural solution is to replicate P to P’. If there is an idle machine with free memory space, </a:t>
            </a:r>
            <a:r>
              <a:rPr lang="en-US" sz="2000" dirty="0" smtClean="0"/>
              <a:t>Sedge will send </a:t>
            </a:r>
            <a:r>
              <a:rPr lang="en-US" sz="2000" i="1" dirty="0" smtClean="0"/>
              <a:t>P to that machine. Otherwise, it will find </a:t>
            </a:r>
            <a:r>
              <a:rPr lang="en-US" sz="2000" dirty="0" smtClean="0"/>
              <a:t>a slack partition and replace it with </a:t>
            </a:r>
            <a:r>
              <a:rPr lang="en-US" sz="2000" i="1" dirty="0" smtClean="0"/>
              <a:t>P. A slack partition </a:t>
            </a:r>
            <a:r>
              <a:rPr lang="en-US" sz="2000" dirty="0" smtClean="0"/>
              <a:t>is a secondary partition with low query workload on it. By</a:t>
            </a:r>
          </a:p>
          <a:p>
            <a:pPr algn="just"/>
            <a:r>
              <a:rPr lang="en-US" sz="2000" dirty="0" smtClean="0"/>
              <a:t>routing queries to </a:t>
            </a:r>
            <a:r>
              <a:rPr lang="en-US" sz="2000" i="1" dirty="0" smtClean="0"/>
              <a:t>P’, the workload on P could be reduced.</a:t>
            </a:r>
            <a:endParaRPr lang="en-US" sz="2000"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Cross-Partition Hotspot Analysis</a:t>
            </a:r>
            <a:endParaRPr lang="en-US" dirty="0"/>
          </a:p>
        </p:txBody>
      </p:sp>
      <p:sp>
        <p:nvSpPr>
          <p:cNvPr id="3" name="Text Placeholder 2"/>
          <p:cNvSpPr>
            <a:spLocks noGrp="1"/>
          </p:cNvSpPr>
          <p:nvPr>
            <p:ph type="body" idx="1"/>
          </p:nvPr>
        </p:nvSpPr>
        <p:spPr/>
        <p:txBody>
          <a:bodyPr/>
          <a:lstStyle/>
          <a:p>
            <a:r>
              <a:rPr lang="en-US" dirty="0" smtClean="0"/>
              <a:t>Two important ratio</a:t>
            </a:r>
          </a:p>
          <a:p>
            <a:pPr>
              <a:buNone/>
            </a:pPr>
            <a:endParaRPr lang="en-US" dirty="0"/>
          </a:p>
        </p:txBody>
      </p:sp>
      <p:pic>
        <p:nvPicPr>
          <p:cNvPr id="8194" name="Picture 2"/>
          <p:cNvPicPr>
            <a:picLocks noChangeAspect="1" noChangeArrowheads="1"/>
          </p:cNvPicPr>
          <p:nvPr/>
        </p:nvPicPr>
        <p:blipFill>
          <a:blip r:embed="rId3"/>
          <a:srcRect/>
          <a:stretch>
            <a:fillRect/>
          </a:stretch>
        </p:blipFill>
        <p:spPr bwMode="auto">
          <a:xfrm>
            <a:off x="1143000" y="2209800"/>
            <a:ext cx="2771775" cy="457200"/>
          </a:xfrm>
          <a:prstGeom prst="rect">
            <a:avLst/>
          </a:prstGeom>
          <a:noFill/>
          <a:ln w="9525">
            <a:noFill/>
            <a:miter lim="800000"/>
            <a:headEnd/>
            <a:tailEnd/>
          </a:ln>
        </p:spPr>
      </p:pic>
      <p:pic>
        <p:nvPicPr>
          <p:cNvPr id="8195" name="Picture 3"/>
          <p:cNvPicPr>
            <a:picLocks noChangeAspect="1" noChangeArrowheads="1"/>
          </p:cNvPicPr>
          <p:nvPr/>
        </p:nvPicPr>
        <p:blipFill>
          <a:blip r:embed="rId4"/>
          <a:srcRect/>
          <a:stretch>
            <a:fillRect/>
          </a:stretch>
        </p:blipFill>
        <p:spPr bwMode="auto">
          <a:xfrm>
            <a:off x="1066800" y="3124200"/>
            <a:ext cx="2800350" cy="466725"/>
          </a:xfrm>
          <a:prstGeom prst="rect">
            <a:avLst/>
          </a:prstGeom>
          <a:noFill/>
          <a:ln w="9525">
            <a:noFill/>
            <a:miter lim="800000"/>
            <a:headEnd/>
            <a:tailEnd/>
          </a:ln>
        </p:spPr>
      </p:pic>
      <p:sp>
        <p:nvSpPr>
          <p:cNvPr id="6" name="TextBox 5"/>
          <p:cNvSpPr txBox="1"/>
          <p:nvPr/>
        </p:nvSpPr>
        <p:spPr>
          <a:xfrm>
            <a:off x="4191000" y="3200400"/>
            <a:ext cx="184731" cy="307777"/>
          </a:xfrm>
          <a:prstGeom prst="rect">
            <a:avLst/>
          </a:prstGeom>
          <a:noFill/>
        </p:spPr>
        <p:txBody>
          <a:bodyPr wrap="none" rtlCol="0">
            <a:spAutoFit/>
          </a:bodyPr>
          <a:lstStyle/>
          <a:p>
            <a:endParaRPr lang="en-US" dirty="0"/>
          </a:p>
        </p:txBody>
      </p:sp>
      <p:sp>
        <p:nvSpPr>
          <p:cNvPr id="7" name="TextBox 6"/>
          <p:cNvSpPr txBox="1"/>
          <p:nvPr/>
        </p:nvSpPr>
        <p:spPr>
          <a:xfrm>
            <a:off x="990600" y="3810000"/>
            <a:ext cx="7467600" cy="523220"/>
          </a:xfrm>
          <a:prstGeom prst="rect">
            <a:avLst/>
          </a:prstGeom>
          <a:noFill/>
        </p:spPr>
        <p:txBody>
          <a:bodyPr wrap="square" rtlCol="0">
            <a:spAutoFit/>
          </a:bodyPr>
          <a:lstStyle/>
          <a:p>
            <a:r>
              <a:rPr lang="en-US" dirty="0" smtClean="0"/>
              <a:t>where  </a:t>
            </a:r>
            <a:r>
              <a:rPr lang="en-US" dirty="0" err="1" smtClean="0"/>
              <a:t>Eext</a:t>
            </a:r>
            <a:r>
              <a:rPr lang="en-US" dirty="0" smtClean="0"/>
              <a:t>(P) is the number of cross partition edges between P and other partitions, </a:t>
            </a:r>
          </a:p>
          <a:p>
            <a:r>
              <a:rPr lang="en-US" dirty="0" smtClean="0"/>
              <a:t>and </a:t>
            </a:r>
            <a:r>
              <a:rPr lang="en-US" dirty="0" err="1" smtClean="0"/>
              <a:t>Eint</a:t>
            </a:r>
            <a:r>
              <a:rPr lang="en-US" dirty="0" smtClean="0"/>
              <a:t>(P) is the number of internal edges</a:t>
            </a:r>
            <a:endParaRPr lang="en-US" dirty="0"/>
          </a:p>
        </p:txBody>
      </p:sp>
      <p:sp>
        <p:nvSpPr>
          <p:cNvPr id="9" name="TextBox 8"/>
          <p:cNvSpPr txBox="1"/>
          <p:nvPr/>
        </p:nvSpPr>
        <p:spPr>
          <a:xfrm>
            <a:off x="685800" y="4724400"/>
            <a:ext cx="8077200" cy="1477328"/>
          </a:xfrm>
          <a:prstGeom prst="rect">
            <a:avLst/>
          </a:prstGeom>
          <a:noFill/>
        </p:spPr>
        <p:txBody>
          <a:bodyPr wrap="square" rtlCol="0">
            <a:spAutoFit/>
          </a:bodyPr>
          <a:lstStyle/>
          <a:p>
            <a:pPr>
              <a:buFont typeface="Arial" pitchFamily="34" charset="0"/>
              <a:buChar char="•"/>
            </a:pPr>
            <a:r>
              <a:rPr lang="en-US" sz="3000" dirty="0" smtClean="0">
                <a:solidFill>
                  <a:schemeClr val="dk1"/>
                </a:solidFill>
              </a:rPr>
              <a:t> If r is significantly higher than p, it could be reasonably assumed that there are cross-partition hotspots in P</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Cross Partition Queries</a:t>
            </a:r>
            <a:endParaRPr lang="en-US" dirty="0"/>
          </a:p>
        </p:txBody>
      </p:sp>
      <p:sp>
        <p:nvSpPr>
          <p:cNvPr id="3" name="Text Placeholder 2"/>
          <p:cNvSpPr>
            <a:spLocks noGrp="1"/>
          </p:cNvSpPr>
          <p:nvPr>
            <p:ph type="body" idx="1"/>
          </p:nvPr>
        </p:nvSpPr>
        <p:spPr/>
        <p:txBody>
          <a:bodyPr/>
          <a:lstStyle/>
          <a:p>
            <a:r>
              <a:rPr lang="en-US" sz="2000" dirty="0" smtClean="0"/>
              <a:t>Besides detecting cross-partition hotspots, we need a method to track the trail of cross-partition queries and pack them to form a new partition</a:t>
            </a:r>
          </a:p>
          <a:p>
            <a:r>
              <a:rPr lang="en-US" sz="2000" dirty="0" smtClean="0"/>
              <a:t>It is intuitive to record each query in the form of its exact search path. However, it is not only space and time consuming for profiling, but also difficult to generalize</a:t>
            </a:r>
          </a:p>
          <a:p>
            <a:r>
              <a:rPr lang="en-US" sz="2000" dirty="0" smtClean="0"/>
              <a:t>Instead we mark the search path of a cross partition query with coarse-granularity units, </a:t>
            </a:r>
            <a:r>
              <a:rPr lang="en-US" sz="2000" i="1" dirty="0" smtClean="0"/>
              <a:t>color-blocks</a:t>
            </a:r>
          </a:p>
          <a:p>
            <a:r>
              <a:rPr lang="en-US" sz="2000" dirty="0" smtClean="0"/>
              <a:t>A </a:t>
            </a:r>
            <a:r>
              <a:rPr lang="en-US" sz="2000" b="1" dirty="0" smtClean="0"/>
              <a:t>color-block is a set of vertices </a:t>
            </a:r>
            <a:r>
              <a:rPr lang="en-US" sz="2000" b="1" i="1" dirty="0" smtClean="0"/>
              <a:t>Vi ⊂ V where they are </a:t>
            </a:r>
            <a:r>
              <a:rPr lang="en-US" sz="2000" dirty="0" smtClean="0"/>
              <a:t>assigned with a unique color </a:t>
            </a:r>
            <a:r>
              <a:rPr lang="en-US" sz="2000" i="1" dirty="0" err="1" smtClean="0"/>
              <a:t>ci</a:t>
            </a:r>
            <a:r>
              <a:rPr lang="en-US" sz="2000" i="1" dirty="0" smtClean="0"/>
              <a:t>. For any vertex v ∈ V , it </a:t>
            </a:r>
            <a:r>
              <a:rPr lang="en-US" sz="2000" dirty="0" smtClean="0"/>
              <a:t>has one and only one color. Using color-blocks, we are able to coarsen a graph with a much smaller number of units</a:t>
            </a:r>
            <a:endParaRPr lang="en-US" sz="2000"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Color Blocks</a:t>
            </a:r>
            <a:endParaRPr lang="en-US" dirty="0"/>
          </a:p>
        </p:txBody>
      </p:sp>
      <p:grpSp>
        <p:nvGrpSpPr>
          <p:cNvPr id="4" name="组合 38"/>
          <p:cNvGrpSpPr>
            <a:grpSpLocks noGrp="1"/>
          </p:cNvGrpSpPr>
          <p:nvPr>
            <p:ph type="body" idx="1"/>
          </p:nvPr>
        </p:nvGrpSpPr>
        <p:grpSpPr>
          <a:xfrm>
            <a:off x="2209800" y="1905000"/>
            <a:ext cx="4876800" cy="2362200"/>
            <a:chOff x="2699792" y="1484784"/>
            <a:chExt cx="3672408" cy="2088232"/>
          </a:xfrm>
        </p:grpSpPr>
        <p:grpSp>
          <p:nvGrpSpPr>
            <p:cNvPr id="5" name="组合 52"/>
            <p:cNvGrpSpPr/>
            <p:nvPr/>
          </p:nvGrpSpPr>
          <p:grpSpPr>
            <a:xfrm>
              <a:off x="2699792" y="1484784"/>
              <a:ext cx="3672408" cy="2088232"/>
              <a:chOff x="2843808" y="1700808"/>
              <a:chExt cx="2747302" cy="1584176"/>
            </a:xfrm>
          </p:grpSpPr>
          <p:sp>
            <p:nvSpPr>
              <p:cNvPr id="16" name="任意多边形 5"/>
              <p:cNvSpPr/>
              <p:nvPr/>
            </p:nvSpPr>
            <p:spPr>
              <a:xfrm>
                <a:off x="4139952" y="1700808"/>
                <a:ext cx="1451158" cy="1570382"/>
              </a:xfrm>
              <a:custGeom>
                <a:avLst/>
                <a:gdLst>
                  <a:gd name="connsiteX0" fmla="*/ 200991 w 1223617"/>
                  <a:gd name="connsiteY0" fmla="*/ 165652 h 1570382"/>
                  <a:gd name="connsiteX1" fmla="*/ 81721 w 1223617"/>
                  <a:gd name="connsiteY1" fmla="*/ 483704 h 1570382"/>
                  <a:gd name="connsiteX2" fmla="*/ 55217 w 1223617"/>
                  <a:gd name="connsiteY2" fmla="*/ 563217 h 1570382"/>
                  <a:gd name="connsiteX3" fmla="*/ 28713 w 1223617"/>
                  <a:gd name="connsiteY3" fmla="*/ 748748 h 1570382"/>
                  <a:gd name="connsiteX4" fmla="*/ 227495 w 1223617"/>
                  <a:gd name="connsiteY4" fmla="*/ 1000539 h 1570382"/>
                  <a:gd name="connsiteX5" fmla="*/ 161235 w 1223617"/>
                  <a:gd name="connsiteY5" fmla="*/ 1451113 h 1570382"/>
                  <a:gd name="connsiteX6" fmla="*/ 625061 w 1223617"/>
                  <a:gd name="connsiteY6" fmla="*/ 1543878 h 1570382"/>
                  <a:gd name="connsiteX7" fmla="*/ 1128643 w 1223617"/>
                  <a:gd name="connsiteY7" fmla="*/ 1292087 h 1570382"/>
                  <a:gd name="connsiteX8" fmla="*/ 1194904 w 1223617"/>
                  <a:gd name="connsiteY8" fmla="*/ 589722 h 1570382"/>
                  <a:gd name="connsiteX9" fmla="*/ 1049130 w 1223617"/>
                  <a:gd name="connsiteY9" fmla="*/ 152400 h 1570382"/>
                  <a:gd name="connsiteX10" fmla="*/ 452782 w 1223617"/>
                  <a:gd name="connsiteY10" fmla="*/ 6626 h 1570382"/>
                  <a:gd name="connsiteX11" fmla="*/ 214243 w 1223617"/>
                  <a:gd name="connsiteY11" fmla="*/ 112643 h 1570382"/>
                  <a:gd name="connsiteX12" fmla="*/ 187739 w 1223617"/>
                  <a:gd name="connsiteY12" fmla="*/ 218661 h 1570382"/>
                  <a:gd name="connsiteX13" fmla="*/ 200991 w 1223617"/>
                  <a:gd name="connsiteY13" fmla="*/ 165652 h 1570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3617" h="1570382">
                    <a:moveTo>
                      <a:pt x="200991" y="165652"/>
                    </a:moveTo>
                    <a:cubicBezTo>
                      <a:pt x="183321" y="209826"/>
                      <a:pt x="106017" y="417443"/>
                      <a:pt x="81721" y="483704"/>
                    </a:cubicBezTo>
                    <a:cubicBezTo>
                      <a:pt x="57425" y="549965"/>
                      <a:pt x="64052" y="519043"/>
                      <a:pt x="55217" y="563217"/>
                    </a:cubicBezTo>
                    <a:cubicBezTo>
                      <a:pt x="46382" y="607391"/>
                      <a:pt x="0" y="675861"/>
                      <a:pt x="28713" y="748748"/>
                    </a:cubicBezTo>
                    <a:cubicBezTo>
                      <a:pt x="57426" y="821635"/>
                      <a:pt x="205408" y="883478"/>
                      <a:pt x="227495" y="1000539"/>
                    </a:cubicBezTo>
                    <a:cubicBezTo>
                      <a:pt x="249582" y="1117600"/>
                      <a:pt x="94974" y="1360557"/>
                      <a:pt x="161235" y="1451113"/>
                    </a:cubicBezTo>
                    <a:cubicBezTo>
                      <a:pt x="227496" y="1541669"/>
                      <a:pt x="463826" y="1570382"/>
                      <a:pt x="625061" y="1543878"/>
                    </a:cubicBezTo>
                    <a:cubicBezTo>
                      <a:pt x="786296" y="1517374"/>
                      <a:pt x="1033669" y="1451113"/>
                      <a:pt x="1128643" y="1292087"/>
                    </a:cubicBezTo>
                    <a:cubicBezTo>
                      <a:pt x="1223617" y="1133061"/>
                      <a:pt x="1208156" y="779670"/>
                      <a:pt x="1194904" y="589722"/>
                    </a:cubicBezTo>
                    <a:cubicBezTo>
                      <a:pt x="1181652" y="399774"/>
                      <a:pt x="1172817" y="249583"/>
                      <a:pt x="1049130" y="152400"/>
                    </a:cubicBezTo>
                    <a:cubicBezTo>
                      <a:pt x="925443" y="55217"/>
                      <a:pt x="591930" y="13252"/>
                      <a:pt x="452782" y="6626"/>
                    </a:cubicBezTo>
                    <a:cubicBezTo>
                      <a:pt x="313634" y="0"/>
                      <a:pt x="258417" y="77304"/>
                      <a:pt x="214243" y="112643"/>
                    </a:cubicBezTo>
                    <a:cubicBezTo>
                      <a:pt x="170069" y="147982"/>
                      <a:pt x="192156" y="209826"/>
                      <a:pt x="187739" y="218661"/>
                    </a:cubicBezTo>
                    <a:cubicBezTo>
                      <a:pt x="183322" y="227496"/>
                      <a:pt x="218661" y="121478"/>
                      <a:pt x="200991" y="165652"/>
                    </a:cubicBezTo>
                    <a:close/>
                  </a:path>
                </a:pathLst>
              </a:custGeom>
              <a:solidFill>
                <a:schemeClr val="accent4">
                  <a:lumMod val="60000"/>
                  <a:lumOff val="40000"/>
                </a:schemeClr>
              </a:solidFill>
              <a:ln w="31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流程图: 联系 30"/>
              <p:cNvSpPr/>
              <p:nvPr/>
            </p:nvSpPr>
            <p:spPr>
              <a:xfrm>
                <a:off x="4499992" y="1916832"/>
                <a:ext cx="792088" cy="792088"/>
              </a:xfrm>
              <a:prstGeom prst="flowChartConnector">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4"/>
              <p:cNvSpPr/>
              <p:nvPr/>
            </p:nvSpPr>
            <p:spPr>
              <a:xfrm>
                <a:off x="2843808" y="1700808"/>
                <a:ext cx="1440160" cy="1584176"/>
              </a:xfrm>
              <a:custGeom>
                <a:avLst/>
                <a:gdLst>
                  <a:gd name="connsiteX0" fmla="*/ 947530 w 1029252"/>
                  <a:gd name="connsiteY0" fmla="*/ 287130 h 1305339"/>
                  <a:gd name="connsiteX1" fmla="*/ 801756 w 1029252"/>
                  <a:gd name="connsiteY1" fmla="*/ 605182 h 1305339"/>
                  <a:gd name="connsiteX2" fmla="*/ 960782 w 1029252"/>
                  <a:gd name="connsiteY2" fmla="*/ 949739 h 1305339"/>
                  <a:gd name="connsiteX3" fmla="*/ 828260 w 1029252"/>
                  <a:gd name="connsiteY3" fmla="*/ 1241287 h 1305339"/>
                  <a:gd name="connsiteX4" fmla="*/ 351182 w 1029252"/>
                  <a:gd name="connsiteY4" fmla="*/ 1254539 h 1305339"/>
                  <a:gd name="connsiteX5" fmla="*/ 46382 w 1029252"/>
                  <a:gd name="connsiteY5" fmla="*/ 936487 h 1305339"/>
                  <a:gd name="connsiteX6" fmla="*/ 72887 w 1029252"/>
                  <a:gd name="connsiteY6" fmla="*/ 366643 h 1305339"/>
                  <a:gd name="connsiteX7" fmla="*/ 311426 w 1029252"/>
                  <a:gd name="connsiteY7" fmla="*/ 75095 h 1305339"/>
                  <a:gd name="connsiteX8" fmla="*/ 775252 w 1029252"/>
                  <a:gd name="connsiteY8" fmla="*/ 8835 h 1305339"/>
                  <a:gd name="connsiteX9" fmla="*/ 1000539 w 1029252"/>
                  <a:gd name="connsiteY9" fmla="*/ 128104 h 1305339"/>
                  <a:gd name="connsiteX10" fmla="*/ 947530 w 1029252"/>
                  <a:gd name="connsiteY10" fmla="*/ 287130 h 130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9252" h="1305339">
                    <a:moveTo>
                      <a:pt x="947530" y="287130"/>
                    </a:moveTo>
                    <a:cubicBezTo>
                      <a:pt x="914400" y="366643"/>
                      <a:pt x="799547" y="494747"/>
                      <a:pt x="801756" y="605182"/>
                    </a:cubicBezTo>
                    <a:cubicBezTo>
                      <a:pt x="803965" y="715617"/>
                      <a:pt x="956365" y="843722"/>
                      <a:pt x="960782" y="949739"/>
                    </a:cubicBezTo>
                    <a:cubicBezTo>
                      <a:pt x="965199" y="1055756"/>
                      <a:pt x="929860" y="1190487"/>
                      <a:pt x="828260" y="1241287"/>
                    </a:cubicBezTo>
                    <a:cubicBezTo>
                      <a:pt x="726660" y="1292087"/>
                      <a:pt x="481495" y="1305339"/>
                      <a:pt x="351182" y="1254539"/>
                    </a:cubicBezTo>
                    <a:cubicBezTo>
                      <a:pt x="220869" y="1203739"/>
                      <a:pt x="92764" y="1084470"/>
                      <a:pt x="46382" y="936487"/>
                    </a:cubicBezTo>
                    <a:cubicBezTo>
                      <a:pt x="0" y="788504"/>
                      <a:pt x="28713" y="510208"/>
                      <a:pt x="72887" y="366643"/>
                    </a:cubicBezTo>
                    <a:cubicBezTo>
                      <a:pt x="117061" y="223078"/>
                      <a:pt x="194365" y="134730"/>
                      <a:pt x="311426" y="75095"/>
                    </a:cubicBezTo>
                    <a:cubicBezTo>
                      <a:pt x="428487" y="15460"/>
                      <a:pt x="660400" y="0"/>
                      <a:pt x="775252" y="8835"/>
                    </a:cubicBezTo>
                    <a:cubicBezTo>
                      <a:pt x="890104" y="17670"/>
                      <a:pt x="971826" y="77304"/>
                      <a:pt x="1000539" y="128104"/>
                    </a:cubicBezTo>
                    <a:cubicBezTo>
                      <a:pt x="1029252" y="178904"/>
                      <a:pt x="980660" y="207617"/>
                      <a:pt x="947530" y="287130"/>
                    </a:cubicBezTo>
                    <a:close/>
                  </a:path>
                </a:pathLst>
              </a:custGeom>
              <a:solidFill>
                <a:schemeClr val="accent4">
                  <a:lumMod val="60000"/>
                  <a:lumOff val="40000"/>
                </a:schemeClr>
              </a:solidFill>
              <a:ln w="3175">
                <a:solidFill>
                  <a:schemeClr val="accent4">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p>
            </p:txBody>
          </p:sp>
          <p:sp>
            <p:nvSpPr>
              <p:cNvPr id="19" name="流程图: 联系 25"/>
              <p:cNvSpPr/>
              <p:nvPr/>
            </p:nvSpPr>
            <p:spPr>
              <a:xfrm>
                <a:off x="3203848" y="1916832"/>
                <a:ext cx="864096" cy="864096"/>
              </a:xfrm>
              <a:prstGeom prst="flowChartConnector">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流程图: 联系 26"/>
              <p:cNvSpPr/>
              <p:nvPr/>
            </p:nvSpPr>
            <p:spPr>
              <a:xfrm>
                <a:off x="3851920" y="2132856"/>
                <a:ext cx="792088" cy="792088"/>
              </a:xfrm>
              <a:prstGeom prst="flowChartConnec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流程图: 联系 6"/>
              <p:cNvSpPr/>
              <p:nvPr/>
            </p:nvSpPr>
            <p:spPr>
              <a:xfrm>
                <a:off x="3275856" y="2204864"/>
                <a:ext cx="144016" cy="144016"/>
              </a:xfrm>
              <a:prstGeom prst="flowChartConnector">
                <a:avLst/>
              </a:prstGeom>
              <a:solidFill>
                <a:srgbClr val="002060"/>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流程图: 联系 7"/>
              <p:cNvSpPr/>
              <p:nvPr/>
            </p:nvSpPr>
            <p:spPr>
              <a:xfrm>
                <a:off x="3779912" y="2132856"/>
                <a:ext cx="144016" cy="144016"/>
              </a:xfrm>
              <a:prstGeom prst="flowChartConnector">
                <a:avLst/>
              </a:prstGeom>
              <a:solidFill>
                <a:srgbClr val="002060"/>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流程图: 联系 8"/>
              <p:cNvSpPr/>
              <p:nvPr/>
            </p:nvSpPr>
            <p:spPr>
              <a:xfrm>
                <a:off x="4211960" y="2348880"/>
                <a:ext cx="144016" cy="144016"/>
              </a:xfrm>
              <a:prstGeom prst="flowChartConnector">
                <a:avLst/>
              </a:prstGeom>
              <a:solidFill>
                <a:srgbClr val="002060"/>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流程图: 联系 9"/>
              <p:cNvSpPr/>
              <p:nvPr/>
            </p:nvSpPr>
            <p:spPr>
              <a:xfrm>
                <a:off x="4788024" y="2420888"/>
                <a:ext cx="144016" cy="144016"/>
              </a:xfrm>
              <a:prstGeom prst="flowChartConnector">
                <a:avLst/>
              </a:prstGeom>
              <a:solidFill>
                <a:srgbClr val="002060"/>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流程图: 联系 10"/>
              <p:cNvSpPr/>
              <p:nvPr/>
            </p:nvSpPr>
            <p:spPr>
              <a:xfrm>
                <a:off x="5076056" y="2204864"/>
                <a:ext cx="144016" cy="144016"/>
              </a:xfrm>
              <a:prstGeom prst="flowChartConnector">
                <a:avLst/>
              </a:prstGeom>
              <a:solidFill>
                <a:srgbClr val="002060"/>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形状 12"/>
              <p:cNvCxnSpPr>
                <a:stCxn id="21" idx="7"/>
                <a:endCxn id="22" idx="2"/>
              </p:cNvCxnSpPr>
              <p:nvPr/>
            </p:nvCxnSpPr>
            <p:spPr>
              <a:xfrm rot="5400000" flipH="1" flipV="1">
                <a:off x="3578801" y="2024845"/>
                <a:ext cx="21091" cy="381131"/>
              </a:xfrm>
              <a:prstGeom prst="curvedConnector4">
                <a:avLst>
                  <a:gd name="adj1" fmla="val 392708"/>
                  <a:gd name="adj2" fmla="val 52767"/>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7" name="形状 14"/>
              <p:cNvCxnSpPr>
                <a:stCxn id="22" idx="7"/>
                <a:endCxn id="23" idx="2"/>
              </p:cNvCxnSpPr>
              <p:nvPr/>
            </p:nvCxnSpPr>
            <p:spPr>
              <a:xfrm rot="16200000" flipH="1">
                <a:off x="3923927" y="2132856"/>
                <a:ext cx="266941" cy="309123"/>
              </a:xfrm>
              <a:prstGeom prst="curvedConnector4">
                <a:avLst>
                  <a:gd name="adj1" fmla="val 68262"/>
                  <a:gd name="adj2" fmla="val 5341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8" name="形状 18"/>
              <p:cNvCxnSpPr>
                <a:stCxn id="23" idx="6"/>
                <a:endCxn id="24" idx="3"/>
              </p:cNvCxnSpPr>
              <p:nvPr/>
            </p:nvCxnSpPr>
            <p:spPr>
              <a:xfrm>
                <a:off x="4355976" y="2420888"/>
                <a:ext cx="453139" cy="122925"/>
              </a:xfrm>
              <a:prstGeom prst="curvedConnector4">
                <a:avLst>
                  <a:gd name="adj1" fmla="val 47673"/>
                  <a:gd name="adj2" fmla="val 156599"/>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9" name="形状 22"/>
              <p:cNvCxnSpPr>
                <a:stCxn id="24" idx="7"/>
                <a:endCxn id="25" idx="2"/>
              </p:cNvCxnSpPr>
              <p:nvPr/>
            </p:nvCxnSpPr>
            <p:spPr>
              <a:xfrm rot="5400000" flipH="1" flipV="1">
                <a:off x="4910949" y="2276873"/>
                <a:ext cx="165107" cy="165107"/>
              </a:xfrm>
              <a:prstGeom prst="curvedConnector2">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0" name="流程图: 联系 31"/>
              <p:cNvSpPr/>
              <p:nvPr/>
            </p:nvSpPr>
            <p:spPr>
              <a:xfrm>
                <a:off x="3563888" y="2564904"/>
                <a:ext cx="144016" cy="144016"/>
              </a:xfrm>
              <a:prstGeom prst="flowChartConnector">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形状 32"/>
              <p:cNvCxnSpPr>
                <a:stCxn id="21" idx="5"/>
                <a:endCxn id="30" idx="1"/>
              </p:cNvCxnSpPr>
              <p:nvPr/>
            </p:nvCxnSpPr>
            <p:spPr>
              <a:xfrm rot="16200000" flipH="1">
                <a:off x="3362777" y="2363793"/>
                <a:ext cx="258206" cy="186198"/>
              </a:xfrm>
              <a:prstGeom prst="curvedConnector3">
                <a:avLst>
                  <a:gd name="adj1" fmla="val 50000"/>
                </a:avLst>
              </a:prstGeom>
              <a:ln w="1905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2" name="形状 32"/>
              <p:cNvCxnSpPr>
                <a:stCxn id="23" idx="3"/>
              </p:cNvCxnSpPr>
              <p:nvPr/>
            </p:nvCxnSpPr>
            <p:spPr>
              <a:xfrm rot="16200000" flipH="1">
                <a:off x="4118861" y="2585995"/>
                <a:ext cx="258206" cy="29826"/>
              </a:xfrm>
              <a:prstGeom prst="curvedConnector3">
                <a:avLst>
                  <a:gd name="adj1" fmla="val 50000"/>
                </a:avLst>
              </a:prstGeom>
              <a:ln w="1905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3" name="流程图: 联系 46"/>
              <p:cNvSpPr/>
              <p:nvPr/>
            </p:nvSpPr>
            <p:spPr>
              <a:xfrm>
                <a:off x="4211960" y="2708920"/>
                <a:ext cx="144016" cy="144016"/>
              </a:xfrm>
              <a:prstGeom prst="flowChartConnector">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流程图: 联系 47"/>
              <p:cNvSpPr/>
              <p:nvPr/>
            </p:nvSpPr>
            <p:spPr>
              <a:xfrm>
                <a:off x="4716016" y="2060848"/>
                <a:ext cx="144016" cy="144016"/>
              </a:xfrm>
              <a:prstGeom prst="flowChartConnector">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5" name="形状 32"/>
              <p:cNvCxnSpPr>
                <a:stCxn id="25" idx="1"/>
                <a:endCxn id="34" idx="7"/>
              </p:cNvCxnSpPr>
              <p:nvPr/>
            </p:nvCxnSpPr>
            <p:spPr>
              <a:xfrm rot="16200000" flipV="1">
                <a:off x="4896036" y="2024844"/>
                <a:ext cx="144016" cy="258206"/>
              </a:xfrm>
              <a:prstGeom prst="curvedConnector3">
                <a:avLst>
                  <a:gd name="adj1" fmla="val 126147"/>
                </a:avLst>
              </a:prstGeom>
              <a:ln w="1905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2830949" y="1484784"/>
              <a:ext cx="474753" cy="405706"/>
            </a:xfrm>
            <a:prstGeom prst="rect">
              <a:avLst/>
            </a:prstGeom>
            <a:noFill/>
          </p:spPr>
          <p:txBody>
            <a:bodyPr wrap="none" rtlCol="0">
              <a:spAutoFit/>
            </a:bodyPr>
            <a:lstStyle/>
            <a:p>
              <a:r>
                <a:rPr lang="en-US" altLang="zh-CN" sz="2400" b="1" dirty="0" smtClean="0"/>
                <a:t>P1</a:t>
              </a:r>
              <a:endParaRPr lang="zh-CN" altLang="en-US" sz="2400" b="1" dirty="0"/>
            </a:p>
          </p:txBody>
        </p:sp>
        <p:sp>
          <p:nvSpPr>
            <p:cNvPr id="7" name="TextBox 6"/>
            <p:cNvSpPr txBox="1"/>
            <p:nvPr/>
          </p:nvSpPr>
          <p:spPr>
            <a:xfrm>
              <a:off x="5847570" y="1484784"/>
              <a:ext cx="476213" cy="405706"/>
            </a:xfrm>
            <a:prstGeom prst="rect">
              <a:avLst/>
            </a:prstGeom>
            <a:noFill/>
          </p:spPr>
          <p:txBody>
            <a:bodyPr wrap="none" rtlCol="0">
              <a:spAutoFit/>
            </a:bodyPr>
            <a:lstStyle/>
            <a:p>
              <a:r>
                <a:rPr lang="en-US" altLang="zh-CN" sz="2400" b="1" dirty="0" smtClean="0"/>
                <a:t>P2</a:t>
              </a:r>
              <a:endParaRPr lang="zh-CN" altLang="en-US" sz="2400" b="1" dirty="0"/>
            </a:p>
          </p:txBody>
        </p:sp>
        <p:sp>
          <p:nvSpPr>
            <p:cNvPr id="8" name="TextBox 7"/>
            <p:cNvSpPr txBox="1"/>
            <p:nvPr/>
          </p:nvSpPr>
          <p:spPr>
            <a:xfrm>
              <a:off x="3093264" y="2560540"/>
              <a:ext cx="470373" cy="405706"/>
            </a:xfrm>
            <a:prstGeom prst="rect">
              <a:avLst/>
            </a:prstGeom>
            <a:noFill/>
          </p:spPr>
          <p:txBody>
            <a:bodyPr wrap="none" rtlCol="0">
              <a:spAutoFit/>
            </a:bodyPr>
            <a:lstStyle/>
            <a:p>
              <a:r>
                <a:rPr lang="en-US" altLang="zh-CN" sz="2400" b="1" dirty="0" smtClean="0"/>
                <a:t>C1</a:t>
              </a:r>
              <a:endParaRPr lang="zh-CN" altLang="en-US" sz="2400" b="1" dirty="0"/>
            </a:p>
          </p:txBody>
        </p:sp>
        <p:sp>
          <p:nvSpPr>
            <p:cNvPr id="9" name="TextBox 8"/>
            <p:cNvSpPr txBox="1"/>
            <p:nvPr/>
          </p:nvSpPr>
          <p:spPr>
            <a:xfrm>
              <a:off x="4011366" y="2623820"/>
              <a:ext cx="471833" cy="405706"/>
            </a:xfrm>
            <a:prstGeom prst="rect">
              <a:avLst/>
            </a:prstGeom>
            <a:noFill/>
          </p:spPr>
          <p:txBody>
            <a:bodyPr wrap="none" rtlCol="0">
              <a:spAutoFit/>
            </a:bodyPr>
            <a:lstStyle/>
            <a:p>
              <a:r>
                <a:rPr lang="en-US" altLang="zh-CN" sz="2400" b="1" dirty="0" smtClean="0"/>
                <a:t>C2</a:t>
              </a:r>
              <a:endParaRPr lang="zh-CN" altLang="en-US" sz="2400" b="1" dirty="0"/>
            </a:p>
          </p:txBody>
        </p:sp>
        <p:sp>
          <p:nvSpPr>
            <p:cNvPr id="10" name="TextBox 9"/>
            <p:cNvSpPr txBox="1"/>
            <p:nvPr/>
          </p:nvSpPr>
          <p:spPr>
            <a:xfrm>
              <a:off x="5585255" y="2433980"/>
              <a:ext cx="468913" cy="405706"/>
            </a:xfrm>
            <a:prstGeom prst="rect">
              <a:avLst/>
            </a:prstGeom>
            <a:noFill/>
          </p:spPr>
          <p:txBody>
            <a:bodyPr wrap="none" rtlCol="0">
              <a:spAutoFit/>
            </a:bodyPr>
            <a:lstStyle/>
            <a:p>
              <a:r>
                <a:rPr lang="en-US" altLang="zh-CN" sz="2400" b="1" dirty="0" smtClean="0"/>
                <a:t>C3</a:t>
              </a:r>
              <a:endParaRPr lang="zh-CN" altLang="en-US" sz="2400" b="1" dirty="0"/>
            </a:p>
          </p:txBody>
        </p:sp>
        <p:sp>
          <p:nvSpPr>
            <p:cNvPr id="11" name="TextBox 10"/>
            <p:cNvSpPr txBox="1"/>
            <p:nvPr/>
          </p:nvSpPr>
          <p:spPr>
            <a:xfrm>
              <a:off x="2915816" y="1988840"/>
              <a:ext cx="437940" cy="400110"/>
            </a:xfrm>
            <a:prstGeom prst="rect">
              <a:avLst/>
            </a:prstGeom>
            <a:noFill/>
          </p:spPr>
          <p:txBody>
            <a:bodyPr wrap="none" rtlCol="0">
              <a:spAutoFit/>
            </a:bodyPr>
            <a:lstStyle/>
            <a:p>
              <a:r>
                <a:rPr lang="en-US" altLang="zh-CN" sz="2000" b="1" dirty="0" smtClean="0"/>
                <a:t>v1</a:t>
              </a:r>
              <a:endParaRPr lang="zh-CN" altLang="en-US" sz="2000" b="1" dirty="0"/>
            </a:p>
          </p:txBody>
        </p:sp>
        <p:sp>
          <p:nvSpPr>
            <p:cNvPr id="12" name="TextBox 11"/>
            <p:cNvSpPr txBox="1"/>
            <p:nvPr/>
          </p:nvSpPr>
          <p:spPr>
            <a:xfrm>
              <a:off x="3779912" y="1700808"/>
              <a:ext cx="439544" cy="400110"/>
            </a:xfrm>
            <a:prstGeom prst="rect">
              <a:avLst/>
            </a:prstGeom>
            <a:noFill/>
          </p:spPr>
          <p:txBody>
            <a:bodyPr wrap="none" rtlCol="0">
              <a:spAutoFit/>
            </a:bodyPr>
            <a:lstStyle/>
            <a:p>
              <a:r>
                <a:rPr lang="en-US" altLang="zh-CN" sz="2000" b="1" dirty="0" smtClean="0"/>
                <a:t>v2</a:t>
              </a:r>
              <a:endParaRPr lang="zh-CN" altLang="en-US" sz="2000" b="1" dirty="0"/>
            </a:p>
          </p:txBody>
        </p:sp>
        <p:sp>
          <p:nvSpPr>
            <p:cNvPr id="13" name="TextBox 12"/>
            <p:cNvSpPr txBox="1"/>
            <p:nvPr/>
          </p:nvSpPr>
          <p:spPr>
            <a:xfrm>
              <a:off x="4355976" y="1988840"/>
              <a:ext cx="436338" cy="400110"/>
            </a:xfrm>
            <a:prstGeom prst="rect">
              <a:avLst/>
            </a:prstGeom>
            <a:noFill/>
          </p:spPr>
          <p:txBody>
            <a:bodyPr wrap="none" rtlCol="0">
              <a:spAutoFit/>
            </a:bodyPr>
            <a:lstStyle/>
            <a:p>
              <a:r>
                <a:rPr lang="en-US" altLang="zh-CN" sz="2000" b="1" dirty="0" smtClean="0"/>
                <a:t>v3</a:t>
              </a:r>
              <a:endParaRPr lang="zh-CN" altLang="en-US" sz="2000" b="1" dirty="0"/>
            </a:p>
          </p:txBody>
        </p:sp>
        <p:sp>
          <p:nvSpPr>
            <p:cNvPr id="14" name="TextBox 13"/>
            <p:cNvSpPr txBox="1"/>
            <p:nvPr/>
          </p:nvSpPr>
          <p:spPr>
            <a:xfrm>
              <a:off x="5220072" y="2492896"/>
              <a:ext cx="445956" cy="400110"/>
            </a:xfrm>
            <a:prstGeom prst="rect">
              <a:avLst/>
            </a:prstGeom>
            <a:noFill/>
          </p:spPr>
          <p:txBody>
            <a:bodyPr wrap="none" rtlCol="0">
              <a:spAutoFit/>
            </a:bodyPr>
            <a:lstStyle/>
            <a:p>
              <a:r>
                <a:rPr lang="en-US" altLang="zh-CN" sz="2000" b="1" dirty="0" smtClean="0"/>
                <a:t>v4</a:t>
              </a:r>
              <a:endParaRPr lang="zh-CN" altLang="en-US" sz="2000" b="1" dirty="0"/>
            </a:p>
          </p:txBody>
        </p:sp>
        <p:sp>
          <p:nvSpPr>
            <p:cNvPr id="15" name="TextBox 14"/>
            <p:cNvSpPr txBox="1"/>
            <p:nvPr/>
          </p:nvSpPr>
          <p:spPr>
            <a:xfrm>
              <a:off x="5796136" y="1916832"/>
              <a:ext cx="436338" cy="400110"/>
            </a:xfrm>
            <a:prstGeom prst="rect">
              <a:avLst/>
            </a:prstGeom>
            <a:noFill/>
          </p:spPr>
          <p:txBody>
            <a:bodyPr wrap="none" rtlCol="0">
              <a:spAutoFit/>
            </a:bodyPr>
            <a:lstStyle/>
            <a:p>
              <a:r>
                <a:rPr lang="en-US" altLang="zh-CN" sz="2000" b="1" dirty="0" smtClean="0"/>
                <a:t>v5</a:t>
              </a:r>
              <a:endParaRPr lang="zh-CN" altLang="en-US" sz="2000" b="1" dirty="0"/>
            </a:p>
          </p:txBody>
        </p:sp>
      </p:grpSp>
      <p:sp>
        <p:nvSpPr>
          <p:cNvPr id="36" name="Rectangle 35"/>
          <p:cNvSpPr/>
          <p:nvPr/>
        </p:nvSpPr>
        <p:spPr>
          <a:xfrm>
            <a:off x="990600" y="4572000"/>
            <a:ext cx="7467600" cy="1877437"/>
          </a:xfrm>
          <a:prstGeom prst="rect">
            <a:avLst/>
          </a:prstGeom>
        </p:spPr>
        <p:txBody>
          <a:bodyPr wrap="square">
            <a:spAutoFit/>
          </a:bodyPr>
          <a:lstStyle/>
          <a:p>
            <a:pPr>
              <a:buClr>
                <a:schemeClr val="accent4"/>
              </a:buClr>
              <a:buFont typeface="Wingdings" pitchFamily="2" charset="2"/>
              <a:buChar char="n"/>
            </a:pPr>
            <a:r>
              <a:rPr lang="en-US" altLang="zh-CN" sz="2400" b="1" dirty="0" smtClean="0"/>
              <a:t>Blocks</a:t>
            </a:r>
            <a:r>
              <a:rPr lang="en-US" altLang="zh-CN" sz="2400" dirty="0" smtClean="0"/>
              <a:t>: coarse-granularity units that trace the path of cross-partition queries. e.g., C1,C2 and C3.</a:t>
            </a:r>
          </a:p>
          <a:p>
            <a:pPr>
              <a:buClr>
                <a:schemeClr val="accent4"/>
              </a:buClr>
              <a:buFont typeface="Wingdings" pitchFamily="2" charset="2"/>
              <a:buChar char="n"/>
            </a:pPr>
            <a:r>
              <a:rPr lang="en-US" altLang="zh-CN" sz="2400" b="1" dirty="0" smtClean="0"/>
              <a:t>Advantages</a:t>
            </a:r>
            <a:r>
              <a:rPr lang="en-US" altLang="zh-CN" sz="2400" dirty="0" smtClean="0"/>
              <a:t>:</a:t>
            </a:r>
          </a:p>
          <a:p>
            <a:pPr lvl="1">
              <a:buClr>
                <a:schemeClr val="accent4"/>
              </a:buClr>
            </a:pPr>
            <a:r>
              <a:rPr lang="en-US" altLang="zh-CN" sz="2200" dirty="0" smtClean="0"/>
              <a:t>Query generalization.</a:t>
            </a:r>
          </a:p>
          <a:p>
            <a:pPr lvl="1">
              <a:buClr>
                <a:schemeClr val="accent4"/>
              </a:buClr>
            </a:pPr>
            <a:r>
              <a:rPr lang="en-US" altLang="zh-CN" sz="2200" dirty="0" smtClean="0"/>
              <a:t>Profile a query with fewer features</a:t>
            </a:r>
            <a:endParaRPr 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Partitioning – Query</a:t>
            </a:r>
            <a:br>
              <a:rPr lang="en-US" dirty="0" smtClean="0"/>
            </a:br>
            <a:r>
              <a:rPr lang="en-US" dirty="0" smtClean="0"/>
              <a:t>  Profiling</a:t>
            </a:r>
            <a:endParaRPr lang="en-US" dirty="0"/>
          </a:p>
        </p:txBody>
      </p:sp>
      <p:sp>
        <p:nvSpPr>
          <p:cNvPr id="3" name="Text Placeholder 2"/>
          <p:cNvSpPr>
            <a:spLocks noGrp="1"/>
          </p:cNvSpPr>
          <p:nvPr>
            <p:ph type="body" idx="1"/>
          </p:nvPr>
        </p:nvSpPr>
        <p:spPr>
          <a:xfrm>
            <a:off x="457200" y="4648200"/>
            <a:ext cx="8229600" cy="1919700"/>
          </a:xfrm>
        </p:spPr>
        <p:txBody>
          <a:bodyPr/>
          <a:lstStyle/>
          <a:p>
            <a:pPr>
              <a:spcAft>
                <a:spcPts val="300"/>
              </a:spcAft>
              <a:buClr>
                <a:schemeClr val="accent4"/>
              </a:buClr>
              <a:buNone/>
            </a:pPr>
            <a:r>
              <a:rPr lang="en-US" altLang="zh-CN" sz="2000" b="1" dirty="0" smtClean="0"/>
              <a:t>Envelope</a:t>
            </a:r>
            <a:r>
              <a:rPr lang="en-US" altLang="zh-CN" sz="2000" dirty="0" smtClean="0"/>
              <a:t>: a sequence of blocks that covers a cross partition query. Note that by tracking cross-partition queries using color-blocks, each query can be profiled as an envelope</a:t>
            </a:r>
          </a:p>
          <a:p>
            <a:pPr>
              <a:spcAft>
                <a:spcPts val="300"/>
              </a:spcAft>
              <a:buClr>
                <a:schemeClr val="accent4"/>
              </a:buClr>
              <a:buNone/>
            </a:pPr>
            <a:r>
              <a:rPr lang="en-US" altLang="zh-CN" sz="2000" b="1" dirty="0" smtClean="0"/>
              <a:t>Envelope Collection</a:t>
            </a:r>
            <a:r>
              <a:rPr lang="en-US" altLang="zh-CN" sz="2000" dirty="0" smtClean="0"/>
              <a:t>: put the maximized number of envelopes into   new partition </a:t>
            </a:r>
            <a:r>
              <a:rPr lang="en-US" altLang="zh-CN" sz="2000" dirty="0" err="1" smtClean="0"/>
              <a:t>wrt</a:t>
            </a:r>
            <a:r>
              <a:rPr lang="en-US" altLang="zh-CN" sz="2000" dirty="0" smtClean="0"/>
              <a:t>. space constraint.</a:t>
            </a:r>
          </a:p>
          <a:p>
            <a:pPr>
              <a:buNone/>
            </a:pPr>
            <a:endParaRPr lang="en-US" sz="2000" dirty="0"/>
          </a:p>
        </p:txBody>
      </p:sp>
      <p:pic>
        <p:nvPicPr>
          <p:cNvPr id="9218" name="Picture 2"/>
          <p:cNvPicPr>
            <a:picLocks noChangeAspect="1" noChangeArrowheads="1"/>
          </p:cNvPicPr>
          <p:nvPr/>
        </p:nvPicPr>
        <p:blipFill>
          <a:blip r:embed="rId2"/>
          <a:srcRect/>
          <a:stretch>
            <a:fillRect/>
          </a:stretch>
        </p:blipFill>
        <p:spPr bwMode="auto">
          <a:xfrm>
            <a:off x="1371600" y="1600200"/>
            <a:ext cx="6362700" cy="2762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Partitioning – Envelopes </a:t>
            </a:r>
            <a:br>
              <a:rPr lang="en-US" dirty="0" smtClean="0"/>
            </a:br>
            <a:r>
              <a:rPr lang="en-US" dirty="0" smtClean="0"/>
              <a:t>  Collection</a:t>
            </a:r>
            <a:endParaRPr lang="en-US" dirty="0"/>
          </a:p>
        </p:txBody>
      </p:sp>
      <p:sp>
        <p:nvSpPr>
          <p:cNvPr id="3" name="Text Placeholder 2"/>
          <p:cNvSpPr>
            <a:spLocks noGrp="1"/>
          </p:cNvSpPr>
          <p:nvPr>
            <p:ph type="body" idx="1"/>
          </p:nvPr>
        </p:nvSpPr>
        <p:spPr>
          <a:xfrm>
            <a:off x="457200" y="3657600"/>
            <a:ext cx="8229600" cy="2910300"/>
          </a:xfrm>
        </p:spPr>
        <p:txBody>
          <a:bodyPr/>
          <a:lstStyle/>
          <a:p>
            <a:r>
              <a:rPr lang="en-US" sz="2000" dirty="0" smtClean="0"/>
              <a:t>A greedy algorithm is proposed based on the intuition that combining similar envelopes consumes less space than combining non-similar ones.</a:t>
            </a:r>
          </a:p>
          <a:p>
            <a:r>
              <a:rPr lang="en-US" sz="2000" dirty="0" smtClean="0"/>
              <a:t>Given two envelopes the overlap of their color block sets is measured as </a:t>
            </a:r>
            <a:r>
              <a:rPr lang="en-US" sz="2000" dirty="0" err="1" smtClean="0"/>
              <a:t>Jaccard</a:t>
            </a:r>
            <a:r>
              <a:rPr lang="en-US" sz="2000" dirty="0" smtClean="0"/>
              <a:t> coefficient      </a:t>
            </a:r>
          </a:p>
          <a:p>
            <a:r>
              <a:rPr lang="en-US" sz="2000" dirty="0" smtClean="0"/>
              <a:t>Performing pair wise similarity given n envelopes is O(n2)</a:t>
            </a:r>
          </a:p>
          <a:p>
            <a:r>
              <a:rPr lang="en-US" sz="2000" dirty="0" smtClean="0"/>
              <a:t>We use a hash based algorithm called Locality Sensitive Hashing (LSH) and adopt a LSH scheme called Min-Hash</a:t>
            </a:r>
            <a:endParaRPr lang="en-US" sz="2000" dirty="0"/>
          </a:p>
        </p:txBody>
      </p:sp>
      <p:pic>
        <p:nvPicPr>
          <p:cNvPr id="10242" name="Picture 2"/>
          <p:cNvPicPr>
            <a:picLocks noChangeAspect="1" noChangeArrowheads="1"/>
          </p:cNvPicPr>
          <p:nvPr/>
        </p:nvPicPr>
        <p:blipFill>
          <a:blip r:embed="rId2"/>
          <a:srcRect/>
          <a:stretch>
            <a:fillRect/>
          </a:stretch>
        </p:blipFill>
        <p:spPr bwMode="auto">
          <a:xfrm>
            <a:off x="380999" y="1747839"/>
            <a:ext cx="8305801" cy="1681161"/>
          </a:xfrm>
          <a:prstGeom prst="rect">
            <a:avLst/>
          </a:prstGeom>
          <a:noFill/>
          <a:ln w="9525">
            <a:noFill/>
            <a:miter lim="800000"/>
            <a:headEnd/>
            <a:tailEnd/>
          </a:ln>
        </p:spPr>
      </p:pic>
      <p:pic>
        <p:nvPicPr>
          <p:cNvPr id="10243" name="Picture 3"/>
          <p:cNvPicPr>
            <a:picLocks noChangeAspect="1" noChangeArrowheads="1"/>
          </p:cNvPicPr>
          <p:nvPr/>
        </p:nvPicPr>
        <p:blipFill>
          <a:blip r:embed="rId3"/>
          <a:srcRect/>
          <a:stretch>
            <a:fillRect/>
          </a:stretch>
        </p:blipFill>
        <p:spPr bwMode="auto">
          <a:xfrm>
            <a:off x="4572000" y="5029200"/>
            <a:ext cx="2438400" cy="381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Similarity Based Greedy Algorithm</a:t>
            </a:r>
            <a:endParaRPr lang="en-US" dirty="0"/>
          </a:p>
        </p:txBody>
      </p:sp>
      <p:sp>
        <p:nvSpPr>
          <p:cNvPr id="3" name="Text Placeholder 2"/>
          <p:cNvSpPr>
            <a:spLocks noGrp="1"/>
          </p:cNvSpPr>
          <p:nvPr>
            <p:ph type="body" idx="1"/>
          </p:nvPr>
        </p:nvSpPr>
        <p:spPr>
          <a:xfrm>
            <a:off x="457200" y="5029200"/>
            <a:ext cx="8229600" cy="1828800"/>
          </a:xfrm>
        </p:spPr>
        <p:txBody>
          <a:bodyPr/>
          <a:lstStyle/>
          <a:p>
            <a:r>
              <a:rPr lang="en-US" sz="1800" dirty="0" smtClean="0"/>
              <a:t>Cluster the </a:t>
            </a:r>
            <a:r>
              <a:rPr lang="en-US" altLang="zh-CN" sz="1800" dirty="0" smtClean="0"/>
              <a:t>envelopes in the same bucket produced by  Min-Hash</a:t>
            </a:r>
          </a:p>
          <a:p>
            <a:r>
              <a:rPr lang="en-US" altLang="zh-CN" sz="1800" dirty="0" smtClean="0"/>
              <a:t>Each cluster is assigned with a benefit score                           where W(C) is the number of cross partition queries denoted by all the envelopes in the cluster C and C is the size of the cluster  </a:t>
            </a:r>
          </a:p>
          <a:p>
            <a:r>
              <a:rPr lang="en-US" altLang="zh-CN" sz="1800" dirty="0" smtClean="0"/>
              <a:t>Combine the clusters with highest benefit</a:t>
            </a:r>
            <a:endParaRPr lang="en-US" sz="1800" dirty="0"/>
          </a:p>
        </p:txBody>
      </p:sp>
      <p:pic>
        <p:nvPicPr>
          <p:cNvPr id="11266" name="Picture 2"/>
          <p:cNvPicPr>
            <a:picLocks noChangeAspect="1" noChangeArrowheads="1"/>
          </p:cNvPicPr>
          <p:nvPr/>
        </p:nvPicPr>
        <p:blipFill>
          <a:blip r:embed="rId2"/>
          <a:srcRect/>
          <a:stretch>
            <a:fillRect/>
          </a:stretch>
        </p:blipFill>
        <p:spPr bwMode="auto">
          <a:xfrm>
            <a:off x="1143000" y="1676400"/>
            <a:ext cx="7124700" cy="3124200"/>
          </a:xfrm>
          <a:prstGeom prst="rect">
            <a:avLst/>
          </a:prstGeom>
          <a:noFill/>
          <a:ln w="9525">
            <a:noFill/>
            <a:miter lim="800000"/>
            <a:headEnd/>
            <a:tailEnd/>
          </a:ln>
        </p:spPr>
      </p:pic>
      <p:pic>
        <p:nvPicPr>
          <p:cNvPr id="11267" name="Picture 3"/>
          <p:cNvPicPr>
            <a:picLocks noChangeAspect="1" noChangeArrowheads="1"/>
          </p:cNvPicPr>
          <p:nvPr/>
        </p:nvPicPr>
        <p:blipFill>
          <a:blip r:embed="rId3"/>
          <a:srcRect/>
          <a:stretch>
            <a:fillRect/>
          </a:stretch>
        </p:blipFill>
        <p:spPr bwMode="auto">
          <a:xfrm>
            <a:off x="5410200" y="5334000"/>
            <a:ext cx="1609725" cy="457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Understanding</a:t>
            </a:r>
            <a:r>
              <a:rPr lang="en-US" altLang="zh-CN" sz="3600" dirty="0" smtClean="0"/>
              <a:t> Similarity-Based Greedy</a:t>
            </a:r>
            <a:br>
              <a:rPr lang="en-US" altLang="zh-CN" sz="3600" dirty="0" smtClean="0"/>
            </a:br>
            <a:r>
              <a:rPr lang="en-US" altLang="zh-CN" dirty="0" smtClean="0"/>
              <a:t>  Algorithm</a:t>
            </a:r>
            <a:endParaRPr lang="zh-CN" altLang="en-US" sz="3600" dirty="0"/>
          </a:p>
        </p:txBody>
      </p:sp>
      <p:sp>
        <p:nvSpPr>
          <p:cNvPr id="3" name="内容占位符 2"/>
          <p:cNvSpPr>
            <a:spLocks noGrp="1"/>
          </p:cNvSpPr>
          <p:nvPr>
            <p:ph type="body" idx="1"/>
          </p:nvPr>
        </p:nvSpPr>
        <p:spPr/>
        <p:txBody>
          <a:bodyPr>
            <a:normAutofit/>
          </a:bodyPr>
          <a:lstStyle/>
          <a:p>
            <a:pPr>
              <a:buClr>
                <a:schemeClr val="accent4"/>
              </a:buClr>
              <a:buFont typeface="Wingdings" pitchFamily="2" charset="2"/>
              <a:buChar char="Ø"/>
            </a:pPr>
            <a:r>
              <a:rPr lang="en-US" altLang="zh-CN" sz="2800" dirty="0" smtClean="0"/>
              <a:t>The algorithm intends to combine similar envelopes sharing many common color-blocks.</a:t>
            </a:r>
          </a:p>
          <a:p>
            <a:pPr>
              <a:buClr>
                <a:schemeClr val="accent4"/>
              </a:buClr>
              <a:buNone/>
            </a:pPr>
            <a:endParaRPr lang="en-US" altLang="zh-CN" sz="2800" dirty="0" smtClean="0"/>
          </a:p>
          <a:p>
            <a:pPr>
              <a:buClr>
                <a:schemeClr val="accent4"/>
              </a:buClr>
              <a:buFont typeface="Wingdings" pitchFamily="2" charset="2"/>
              <a:buChar char="Ø"/>
            </a:pPr>
            <a:r>
              <a:rPr lang="en-US" altLang="zh-CN" sz="2800" dirty="0" smtClean="0"/>
              <a:t>2-step greedy algorithm:</a:t>
            </a:r>
          </a:p>
          <a:p>
            <a:pPr marL="914400" lvl="1" indent="-457200">
              <a:buNone/>
            </a:pPr>
            <a:r>
              <a:rPr lang="en-US" altLang="zh-CN" sz="2400" b="1" dirty="0" smtClean="0"/>
              <a:t>1) Similarity search</a:t>
            </a:r>
            <a:r>
              <a:rPr lang="en-US" altLang="zh-CN" sz="2400" dirty="0" smtClean="0"/>
              <a:t> (nearest neighbor search).</a:t>
            </a:r>
          </a:p>
          <a:p>
            <a:pPr lvl="2">
              <a:buNone/>
            </a:pPr>
            <a:r>
              <a:rPr lang="en-US" altLang="zh-CN" i="1" dirty="0" smtClean="0"/>
              <a:t>Locality Sensitive Hashing (LSH): Min-Hash</a:t>
            </a:r>
            <a:r>
              <a:rPr lang="en-US" altLang="zh-CN" dirty="0" smtClean="0"/>
              <a:t>, in O(n) </a:t>
            </a:r>
            <a:endParaRPr lang="en-US" altLang="zh-CN" sz="2800" dirty="0" smtClean="0"/>
          </a:p>
          <a:p>
            <a:pPr marL="914400" lvl="1" indent="-457200">
              <a:buNone/>
            </a:pPr>
            <a:r>
              <a:rPr lang="en-US" altLang="zh-CN" sz="2400" b="1" dirty="0" smtClean="0"/>
              <a:t>2) Envelope combining</a:t>
            </a:r>
          </a:p>
          <a:p>
            <a:pPr marL="1225296" lvl="2" indent="-457200">
              <a:buClr>
                <a:schemeClr val="accent4"/>
              </a:buClr>
              <a:buFont typeface="+mj-lt"/>
              <a:buAutoNum type="arabicPeriod"/>
            </a:pPr>
            <a:r>
              <a:rPr lang="en-US" altLang="zh-CN" dirty="0" smtClean="0"/>
              <a:t>Cluster the envelopes in the same bucket produced by Min-Hash.</a:t>
            </a:r>
          </a:p>
          <a:p>
            <a:pPr marL="1225296" lvl="2" indent="-457200">
              <a:buClr>
                <a:schemeClr val="accent4"/>
              </a:buClr>
              <a:buFont typeface="+mj-lt"/>
              <a:buAutoNum type="arabicPeriod"/>
            </a:pPr>
            <a:r>
              <a:rPr lang="en-US" altLang="zh-CN" dirty="0" smtClean="0"/>
              <a:t>Combine the clusters with highest benefit.</a:t>
            </a:r>
            <a:endParaRPr lang="zh-CN" altLang="en-US" dirty="0"/>
          </a:p>
        </p:txBody>
      </p:sp>
      <p:sp>
        <p:nvSpPr>
          <p:cNvPr id="6" name="日期占位符 5"/>
          <p:cNvSpPr>
            <a:spLocks noGrp="1"/>
          </p:cNvSpPr>
          <p:nvPr>
            <p:ph type="dt" sz="half" idx="4294967295"/>
          </p:nvPr>
        </p:nvSpPr>
        <p:spPr>
          <a:xfrm>
            <a:off x="0" y="6356350"/>
            <a:ext cx="2133600" cy="365125"/>
          </a:xfrm>
          <a:prstGeom prst="rect">
            <a:avLst/>
          </a:prstGeom>
        </p:spPr>
        <p:txBody>
          <a:bodyPr/>
          <a:lstStyle/>
          <a:p>
            <a:fld id="{25C2141D-8A6D-4D25-AEB8-591868F49C56}" type="datetime1">
              <a:rPr lang="en-US" altLang="zh-CN" smtClean="0"/>
              <a:pPr/>
              <a:t>5/21/2013</a:t>
            </a:fld>
            <a:endParaRPr lang="zh-CN" altLang="en-US"/>
          </a:p>
        </p:txBody>
      </p:sp>
      <p:sp>
        <p:nvSpPr>
          <p:cNvPr id="7" name="灯片编号占位符 6"/>
          <p:cNvSpPr>
            <a:spLocks noGrp="1"/>
          </p:cNvSpPr>
          <p:nvPr>
            <p:ph type="sldNum" sz="quarter" idx="4294967295"/>
          </p:nvPr>
        </p:nvSpPr>
        <p:spPr>
          <a:xfrm>
            <a:off x="7010400" y="6356350"/>
            <a:ext cx="2133600" cy="365125"/>
          </a:xfrm>
          <a:prstGeom prst="rect">
            <a:avLst/>
          </a:prstGeom>
        </p:spPr>
        <p:txBody>
          <a:bodyPr/>
          <a:lstStyle/>
          <a:p>
            <a:fld id="{0C913308-F349-4B6D-A68A-DD1791B4A57B}" type="slidenum">
              <a:rPr lang="zh-CN" altLang="en-US" smtClean="0"/>
              <a:pPr/>
              <a:t>57</a:t>
            </a:fld>
            <a:endParaRPr lang="zh-CN" alt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Duplicate Sensitive Graph Query</a:t>
            </a:r>
            <a:endParaRPr lang="en-US" dirty="0"/>
          </a:p>
        </p:txBody>
      </p:sp>
      <p:sp>
        <p:nvSpPr>
          <p:cNvPr id="3" name="Text Placeholder 2"/>
          <p:cNvSpPr>
            <a:spLocks noGrp="1"/>
          </p:cNvSpPr>
          <p:nvPr>
            <p:ph type="body" idx="1"/>
          </p:nvPr>
        </p:nvSpPr>
        <p:spPr>
          <a:xfrm>
            <a:off x="457200" y="3733800"/>
            <a:ext cx="8229600" cy="2834100"/>
          </a:xfrm>
        </p:spPr>
        <p:txBody>
          <a:bodyPr/>
          <a:lstStyle/>
          <a:p>
            <a:r>
              <a:rPr lang="en-US" sz="2000" dirty="0" smtClean="0"/>
              <a:t>Duplicate Insensitive Graph Queries are queries that can be correctly answered on overlapping partitions</a:t>
            </a:r>
          </a:p>
          <a:p>
            <a:r>
              <a:rPr lang="en-US" sz="2000" dirty="0" smtClean="0"/>
              <a:t>How Sedge handles duplicate sensitive graph queries?</a:t>
            </a:r>
          </a:p>
          <a:p>
            <a:pPr>
              <a:buNone/>
            </a:pPr>
            <a:r>
              <a:rPr lang="en-US" sz="2000" dirty="0" smtClean="0"/>
              <a:t>	--</a:t>
            </a:r>
            <a:r>
              <a:rPr lang="en-US" sz="2000" i="1" dirty="0" smtClean="0"/>
              <a:t>If a duplicate sensitive graph query running on a secondary partition exceeds the boundary of the partition, the query will be terminated and restarted in a primary partition</a:t>
            </a:r>
            <a:endParaRPr lang="en-US" sz="2000" i="1" dirty="0"/>
          </a:p>
        </p:txBody>
      </p:sp>
      <p:pic>
        <p:nvPicPr>
          <p:cNvPr id="12290" name="Picture 2"/>
          <p:cNvPicPr>
            <a:picLocks noChangeAspect="1" noChangeArrowheads="1"/>
          </p:cNvPicPr>
          <p:nvPr/>
        </p:nvPicPr>
        <p:blipFill>
          <a:blip r:embed="rId2"/>
          <a:srcRect/>
          <a:stretch>
            <a:fillRect/>
          </a:stretch>
        </p:blipFill>
        <p:spPr bwMode="auto">
          <a:xfrm>
            <a:off x="1676400" y="1752601"/>
            <a:ext cx="4495800" cy="1828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371600" y="2667000"/>
            <a:ext cx="6629400" cy="1569660"/>
          </a:xfrm>
          <a:prstGeom prst="rect">
            <a:avLst/>
          </a:prstGeom>
          <a:noFill/>
        </p:spPr>
        <p:txBody>
          <a:bodyPr wrap="square" rtlCol="0">
            <a:spAutoFit/>
          </a:bodyPr>
          <a:lstStyle/>
          <a:p>
            <a:pPr algn="ctr"/>
            <a:r>
              <a:rPr lang="en-US" sz="4800" b="1" dirty="0" smtClean="0"/>
              <a:t>Technique: Runtime Optimization</a:t>
            </a:r>
            <a:endParaRPr lang="en-US" sz="4800" b="1"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Contributions of this work</a:t>
            </a:r>
            <a:endParaRPr lang="en-US" dirty="0"/>
          </a:p>
        </p:txBody>
      </p:sp>
      <p:sp>
        <p:nvSpPr>
          <p:cNvPr id="4" name="Text Placeholder 3"/>
          <p:cNvSpPr>
            <a:spLocks noGrp="1"/>
          </p:cNvSpPr>
          <p:nvPr>
            <p:ph type="body" idx="1"/>
          </p:nvPr>
        </p:nvSpPr>
        <p:spPr/>
        <p:txBody>
          <a:bodyPr/>
          <a:lstStyle/>
          <a:p>
            <a:r>
              <a:rPr lang="en-US" sz="2000" dirty="0" smtClean="0"/>
              <a:t>A horizontally scalable RDF database system.</a:t>
            </a:r>
          </a:p>
          <a:p>
            <a:pPr lvl="1"/>
            <a:r>
              <a:rPr lang="en-US" sz="2000" dirty="0" smtClean="0"/>
              <a:t>Data partitioning and placement techniques.</a:t>
            </a:r>
          </a:p>
          <a:p>
            <a:pPr lvl="2"/>
            <a:r>
              <a:rPr lang="en-US" sz="2000" dirty="0" smtClean="0"/>
              <a:t>N-hop guarantee.</a:t>
            </a:r>
          </a:p>
          <a:p>
            <a:pPr lvl="2"/>
            <a:r>
              <a:rPr lang="en-US" sz="2000" dirty="0" smtClean="0"/>
              <a:t>Can determine if a query is parallelizable without communication ahead of processing.</a:t>
            </a:r>
          </a:p>
          <a:p>
            <a:pPr lvl="1"/>
            <a:r>
              <a:rPr lang="en-US" sz="2000" dirty="0" smtClean="0"/>
              <a:t>An algorithm to decompose queries into parallelizable chunks.</a:t>
            </a:r>
          </a:p>
          <a:p>
            <a:pPr lvl="2"/>
            <a:r>
              <a:rPr lang="en-US" sz="2000" dirty="0" smtClean="0"/>
              <a:t>Minimize the number of joins on immediate results.</a:t>
            </a:r>
          </a:p>
          <a:p>
            <a:pPr lvl="1">
              <a:buNone/>
            </a:pPr>
            <a:endParaRPr lang="en-US" sz="2000" dirty="0" smtClean="0"/>
          </a:p>
          <a:p>
            <a:r>
              <a:rPr lang="en-US" sz="2000" dirty="0" smtClean="0"/>
              <a:t>Assumptions:</a:t>
            </a:r>
          </a:p>
          <a:p>
            <a:pPr lvl="1"/>
            <a:r>
              <a:rPr lang="en-US" sz="2000" dirty="0" smtClean="0"/>
              <a:t>Data is read-only after being loaded.</a:t>
            </a:r>
          </a:p>
          <a:p>
            <a:endParaRPr lang="en-US" sz="2000"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 Routing	</a:t>
            </a:r>
            <a:endParaRPr lang="en-US" dirty="0"/>
          </a:p>
        </p:txBody>
      </p:sp>
      <p:sp>
        <p:nvSpPr>
          <p:cNvPr id="3" name="Text Placeholder 2"/>
          <p:cNvSpPr>
            <a:spLocks noGrp="1"/>
          </p:cNvSpPr>
          <p:nvPr>
            <p:ph type="body" idx="1"/>
          </p:nvPr>
        </p:nvSpPr>
        <p:spPr>
          <a:xfrm>
            <a:off x="457200" y="3733800"/>
            <a:ext cx="8229600" cy="2834100"/>
          </a:xfrm>
        </p:spPr>
        <p:txBody>
          <a:bodyPr/>
          <a:lstStyle/>
          <a:p>
            <a:r>
              <a:rPr lang="en-US" sz="2000" dirty="0" smtClean="0"/>
              <a:t>A query shall be routed to a </a:t>
            </a:r>
            <a:r>
              <a:rPr lang="en-US" sz="2000" dirty="0" err="1" smtClean="0"/>
              <a:t>Pregel</a:t>
            </a:r>
            <a:r>
              <a:rPr lang="en-US" sz="2000" dirty="0" smtClean="0"/>
              <a:t> instance where the initiated vertex is in the safe region</a:t>
            </a:r>
          </a:p>
          <a:p>
            <a:r>
              <a:rPr lang="en-US" sz="2000" dirty="0" smtClean="0"/>
              <a:t>Given a vertex v, the PIs where v is in safe region are ranked higher in VFL </a:t>
            </a:r>
          </a:p>
          <a:p>
            <a:r>
              <a:rPr lang="en-US" sz="2000" dirty="0" smtClean="0"/>
              <a:t>Given a query, the algorithm routes the query to the first PI in its VFL that is not busy with respect to the IWT</a:t>
            </a:r>
          </a:p>
          <a:p>
            <a:endParaRPr lang="en-US" sz="2000" dirty="0"/>
          </a:p>
        </p:txBody>
      </p:sp>
      <p:pic>
        <p:nvPicPr>
          <p:cNvPr id="13314" name="Picture 2"/>
          <p:cNvPicPr>
            <a:picLocks noChangeAspect="1" noChangeArrowheads="1"/>
          </p:cNvPicPr>
          <p:nvPr/>
        </p:nvPicPr>
        <p:blipFill>
          <a:blip r:embed="rId2"/>
          <a:srcRect/>
          <a:stretch>
            <a:fillRect/>
          </a:stretch>
        </p:blipFill>
        <p:spPr bwMode="auto">
          <a:xfrm>
            <a:off x="381000" y="2438400"/>
            <a:ext cx="8001000" cy="1276350"/>
          </a:xfrm>
          <a:prstGeom prst="rect">
            <a:avLst/>
          </a:prstGeom>
          <a:noFill/>
          <a:ln w="9525">
            <a:noFill/>
            <a:miter lim="800000"/>
            <a:headEnd/>
            <a:tailEnd/>
          </a:ln>
        </p:spPr>
      </p:pic>
      <p:sp>
        <p:nvSpPr>
          <p:cNvPr id="5" name="TextBox 4"/>
          <p:cNvSpPr txBox="1"/>
          <p:nvPr/>
        </p:nvSpPr>
        <p:spPr>
          <a:xfrm>
            <a:off x="533400" y="1752601"/>
            <a:ext cx="7924800" cy="707886"/>
          </a:xfrm>
          <a:prstGeom prst="rect">
            <a:avLst/>
          </a:prstGeom>
          <a:noFill/>
        </p:spPr>
        <p:txBody>
          <a:bodyPr wrap="square" rtlCol="0">
            <a:spAutoFit/>
          </a:bodyPr>
          <a:lstStyle/>
          <a:p>
            <a:r>
              <a:rPr lang="en-US" sz="2000" dirty="0" smtClean="0"/>
              <a:t>The master node maintains following data structure to coordinate query routing</a:t>
            </a:r>
            <a:endParaRPr lang="en-US" sz="2000"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 Routing (contd.)</a:t>
            </a:r>
            <a:endParaRPr lang="en-US" dirty="0"/>
          </a:p>
        </p:txBody>
      </p:sp>
      <p:sp>
        <p:nvSpPr>
          <p:cNvPr id="3" name="Text Placeholder 2"/>
          <p:cNvSpPr>
            <a:spLocks noGrp="1"/>
          </p:cNvSpPr>
          <p:nvPr>
            <p:ph type="body" idx="1"/>
          </p:nvPr>
        </p:nvSpPr>
        <p:spPr>
          <a:xfrm>
            <a:off x="457200" y="1600200"/>
            <a:ext cx="8229600" cy="1143000"/>
          </a:xfrm>
        </p:spPr>
        <p:txBody>
          <a:bodyPr/>
          <a:lstStyle/>
          <a:p>
            <a:pPr>
              <a:buNone/>
            </a:pPr>
            <a:r>
              <a:rPr lang="en-US" sz="2000" dirty="0" smtClean="0"/>
              <a:t>     Vertex Partition Mapping: In order to process queries, each </a:t>
            </a:r>
            <a:r>
              <a:rPr lang="en-US" sz="2000" dirty="0" err="1" smtClean="0"/>
              <a:t>Pregel</a:t>
            </a:r>
            <a:r>
              <a:rPr lang="en-US" sz="2000" dirty="0" smtClean="0"/>
              <a:t> instance needs to maintain the following tables to map vertices to partitions. All partitions are mapped onto unique IDs.</a:t>
            </a:r>
            <a:endParaRPr lang="en-US" sz="2000" dirty="0"/>
          </a:p>
        </p:txBody>
      </p:sp>
      <p:pic>
        <p:nvPicPr>
          <p:cNvPr id="14338" name="Picture 2"/>
          <p:cNvPicPr>
            <a:picLocks noChangeAspect="1" noChangeArrowheads="1"/>
          </p:cNvPicPr>
          <p:nvPr/>
        </p:nvPicPr>
        <p:blipFill>
          <a:blip r:embed="rId2"/>
          <a:srcRect/>
          <a:stretch>
            <a:fillRect/>
          </a:stretch>
        </p:blipFill>
        <p:spPr bwMode="auto">
          <a:xfrm>
            <a:off x="457200" y="2771775"/>
            <a:ext cx="8229600" cy="3857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Partition Workload Monitoring</a:t>
            </a:r>
            <a:endParaRPr lang="en-US" dirty="0"/>
          </a:p>
        </p:txBody>
      </p:sp>
      <p:sp>
        <p:nvSpPr>
          <p:cNvPr id="3" name="Text Placeholder 2"/>
          <p:cNvSpPr>
            <a:spLocks noGrp="1"/>
          </p:cNvSpPr>
          <p:nvPr>
            <p:ph type="body" idx="1"/>
          </p:nvPr>
        </p:nvSpPr>
        <p:spPr/>
        <p:txBody>
          <a:bodyPr/>
          <a:lstStyle/>
          <a:p>
            <a:r>
              <a:rPr lang="en-US" sz="1800" dirty="0" smtClean="0"/>
              <a:t>The workload monitoring component is built in the optimizer module.</a:t>
            </a:r>
          </a:p>
          <a:p>
            <a:r>
              <a:rPr lang="en-US" sz="1800" dirty="0" smtClean="0"/>
              <a:t>Report messages from all </a:t>
            </a:r>
            <a:r>
              <a:rPr lang="en-US" sz="1800" dirty="0" err="1" smtClean="0"/>
              <a:t>Pregel</a:t>
            </a:r>
            <a:r>
              <a:rPr lang="en-US" sz="1800" dirty="0" smtClean="0"/>
              <a:t> instances are sent to the master at the end of each period</a:t>
            </a:r>
          </a:p>
          <a:p>
            <a:r>
              <a:rPr lang="en-US" sz="1800" dirty="0" smtClean="0"/>
              <a:t>Typically a report message from a </a:t>
            </a:r>
            <a:r>
              <a:rPr lang="en-US" sz="1800" dirty="0" err="1" smtClean="0"/>
              <a:t>Pregel</a:t>
            </a:r>
            <a:r>
              <a:rPr lang="en-US" sz="1800" dirty="0" smtClean="0"/>
              <a:t> instance </a:t>
            </a:r>
            <a:r>
              <a:rPr lang="en-US" sz="1800" i="1" dirty="0" smtClean="0"/>
              <a:t>I includes the number of the queries served in I </a:t>
            </a:r>
            <a:r>
              <a:rPr lang="en-US" sz="1800" dirty="0" smtClean="0"/>
              <a:t>(i.e., </a:t>
            </a:r>
            <a:r>
              <a:rPr lang="en-US" sz="1800" i="1" dirty="0" err="1" smtClean="0"/>
              <a:t>Wint</a:t>
            </a:r>
            <a:r>
              <a:rPr lang="en-US" sz="1800" i="1" dirty="0" smtClean="0"/>
              <a:t>(I) and </a:t>
            </a:r>
            <a:r>
              <a:rPr lang="en-US" sz="1800" i="1" dirty="0" err="1" smtClean="0"/>
              <a:t>Wext</a:t>
            </a:r>
            <a:r>
              <a:rPr lang="en-US" sz="1800" i="1" dirty="0" smtClean="0"/>
              <a:t>(I)), the total access times of the </a:t>
            </a:r>
            <a:r>
              <a:rPr lang="en-US" sz="1800" dirty="0" smtClean="0"/>
              <a:t>vertices (</a:t>
            </a:r>
            <a:r>
              <a:rPr lang="en-US" sz="1800" i="1" dirty="0" err="1" smtClean="0"/>
              <a:t>q∈W</a:t>
            </a:r>
            <a:r>
              <a:rPr lang="en-US" sz="1800" i="1" dirty="0" smtClean="0"/>
              <a:t>(I) |V (q)|), and the CPU run time of the </a:t>
            </a:r>
            <a:r>
              <a:rPr lang="en-US" sz="1800" dirty="0" smtClean="0"/>
              <a:t>machines holding </a:t>
            </a:r>
            <a:r>
              <a:rPr lang="en-US" sz="1800" i="1" dirty="0" smtClean="0"/>
              <a:t>I. These messages encode the workload </a:t>
            </a:r>
            <a:r>
              <a:rPr lang="en-US" sz="1800" dirty="0" smtClean="0"/>
              <a:t>information of </a:t>
            </a:r>
            <a:r>
              <a:rPr lang="en-US" sz="1800" dirty="0" err="1" smtClean="0"/>
              <a:t>Pregel</a:t>
            </a:r>
            <a:r>
              <a:rPr lang="en-US" sz="1800" dirty="0" smtClean="0"/>
              <a:t> instances. The master updates the </a:t>
            </a:r>
            <a:r>
              <a:rPr lang="en-US" sz="1800" i="1" dirty="0" smtClean="0"/>
              <a:t>IWT accordingly</a:t>
            </a:r>
          </a:p>
          <a:p>
            <a:r>
              <a:rPr lang="en-US" sz="1800" dirty="0" smtClean="0"/>
              <a:t>Analogously, each </a:t>
            </a:r>
            <a:r>
              <a:rPr lang="en-US" sz="1800" dirty="0" err="1" smtClean="0"/>
              <a:t>Pregel</a:t>
            </a:r>
            <a:r>
              <a:rPr lang="en-US" sz="1800" dirty="0" smtClean="0"/>
              <a:t> instance collects runtime information of their partitions and calculates the ratio between the total access times of the vertices and the size of the partition and sorts the partitions based on the ratio. Then with respect to the threshold ratio, a partition can be marked as a </a:t>
            </a:r>
            <a:r>
              <a:rPr lang="en-US" sz="1800" i="1" dirty="0" smtClean="0"/>
              <a:t>hot or a slack one. The information is </a:t>
            </a:r>
            <a:r>
              <a:rPr lang="en-US" sz="1800" dirty="0" smtClean="0"/>
              <a:t>maintained in the </a:t>
            </a:r>
            <a:r>
              <a:rPr lang="en-US" sz="1800" i="1" dirty="0" smtClean="0"/>
              <a:t>PWT</a:t>
            </a:r>
            <a:endParaRPr lang="en-US" sz="1800"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Partition Replacement</a:t>
            </a:r>
            <a:endParaRPr lang="en-US" dirty="0"/>
          </a:p>
        </p:txBody>
      </p:sp>
      <p:sp>
        <p:nvSpPr>
          <p:cNvPr id="3" name="Text Placeholder 2"/>
          <p:cNvSpPr>
            <a:spLocks noGrp="1"/>
          </p:cNvSpPr>
          <p:nvPr>
            <p:ph type="body" idx="1"/>
          </p:nvPr>
        </p:nvSpPr>
        <p:spPr/>
        <p:txBody>
          <a:bodyPr/>
          <a:lstStyle/>
          <a:p>
            <a:pPr algn="just">
              <a:buNone/>
            </a:pPr>
            <a:r>
              <a:rPr lang="en-US" sz="2000" dirty="0" smtClean="0"/>
              <a:t>     Secondary partitions are generated to deal with query </a:t>
            </a:r>
            <a:r>
              <a:rPr lang="en-US" sz="2000" i="1" dirty="0" smtClean="0"/>
              <a:t>hotspots. In practice, the space </a:t>
            </a:r>
            <a:r>
              <a:rPr lang="en-US" sz="2000" dirty="0" smtClean="0"/>
              <a:t>that can be used to accommodate additional partitions is often limited. Therefore, it is unlikely to create as many secondary partitions as possible. At the same time, in real world applications, query hotspots may become “</a:t>
            </a:r>
            <a:r>
              <a:rPr lang="en-US" sz="2000" i="1" dirty="0" smtClean="0"/>
              <a:t>slack” ones </a:t>
            </a:r>
            <a:r>
              <a:rPr lang="en-US" sz="2000" dirty="0" smtClean="0"/>
              <a:t>after a period. This practical issue motivates a partition replacement scheme that replaces a slack secondary partition with a newly generated one. In Sedge, when a replacement is needed, we simply select the slackest secondary partition and replace it with the one newly generated.</a:t>
            </a:r>
            <a:endParaRPr lang="en-US" sz="2000" dirty="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Update &amp; Synchronization</a:t>
            </a:r>
            <a:endParaRPr lang="en-US" dirty="0"/>
          </a:p>
        </p:txBody>
      </p:sp>
      <p:sp>
        <p:nvSpPr>
          <p:cNvPr id="3" name="Text Placeholder 2"/>
          <p:cNvSpPr>
            <a:spLocks noGrp="1"/>
          </p:cNvSpPr>
          <p:nvPr>
            <p:ph type="body" idx="1"/>
          </p:nvPr>
        </p:nvSpPr>
        <p:spPr/>
        <p:txBody>
          <a:bodyPr/>
          <a:lstStyle/>
          <a:p>
            <a:r>
              <a:rPr lang="en-US" sz="1800" dirty="0" smtClean="0"/>
              <a:t>Sedge can adapt to dynamic changes in real world graph.</a:t>
            </a:r>
          </a:p>
          <a:p>
            <a:r>
              <a:rPr lang="en-US" sz="1800" dirty="0" smtClean="0"/>
              <a:t>Since information of a vertex can be obtained by referring to the vertex-partition map, edge insertion and deletion can be accomplished directly. </a:t>
            </a:r>
          </a:p>
          <a:p>
            <a:r>
              <a:rPr lang="en-US" sz="1800" dirty="0" smtClean="0"/>
              <a:t>For the insertion/deletion of edge (</a:t>
            </a:r>
            <a:r>
              <a:rPr lang="en-US" sz="1800" dirty="0" err="1" smtClean="0"/>
              <a:t>u,v</a:t>
            </a:r>
            <a:r>
              <a:rPr lang="en-US" sz="1800" dirty="0" smtClean="0"/>
              <a:t>) find the primary and secondary partitions of u and v, insert or delete the edge.</a:t>
            </a:r>
          </a:p>
          <a:p>
            <a:r>
              <a:rPr lang="en-US" sz="1800" dirty="0" smtClean="0"/>
              <a:t>To delete vertex v, retrieve all of its edges and delete them, and then retrieve all of partitions containing v and delete v.</a:t>
            </a:r>
          </a:p>
          <a:p>
            <a:r>
              <a:rPr lang="en-US" sz="1800" dirty="0" smtClean="0"/>
              <a:t>When insertion of vertices and following edge insertions make primary partition too big, we need to redo the partitioning from scratch.</a:t>
            </a:r>
          </a:p>
          <a:p>
            <a:r>
              <a:rPr lang="en-US" sz="1800" dirty="0" smtClean="0"/>
              <a:t>when a query changes vertex values during its execution, the cost of keeping the vertex values in sync is usually quite high especially when there are many duplicates. In Sedge, we adopt a simple strategy: when a query changes a vertex value, a new update query is issued to all the corresponding partitions</a:t>
            </a:r>
          </a:p>
          <a:p>
            <a:endParaRPr lang="en-US" sz="1800" dirty="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371600" y="2667000"/>
            <a:ext cx="6629400" cy="1569660"/>
          </a:xfrm>
          <a:prstGeom prst="rect">
            <a:avLst/>
          </a:prstGeom>
          <a:noFill/>
        </p:spPr>
        <p:txBody>
          <a:bodyPr wrap="square" rtlCol="0">
            <a:spAutoFit/>
          </a:bodyPr>
          <a:lstStyle/>
          <a:p>
            <a:pPr algn="ctr"/>
            <a:r>
              <a:rPr lang="en-US" sz="4800" b="1" dirty="0" smtClean="0"/>
              <a:t>Experimental Evaluation</a:t>
            </a:r>
            <a:endParaRPr lang="en-US" sz="4800" b="1"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System Evaluation: RDF benchmarks</a:t>
            </a:r>
            <a:endParaRPr lang="en-US" sz="3200" dirty="0"/>
          </a:p>
        </p:txBody>
      </p:sp>
      <p:sp>
        <p:nvSpPr>
          <p:cNvPr id="3" name="Text Placeholder 2"/>
          <p:cNvSpPr>
            <a:spLocks noGrp="1"/>
          </p:cNvSpPr>
          <p:nvPr>
            <p:ph type="body" idx="1"/>
          </p:nvPr>
        </p:nvSpPr>
        <p:spPr/>
        <p:txBody>
          <a:bodyPr/>
          <a:lstStyle/>
          <a:p>
            <a:pPr>
              <a:spcAft>
                <a:spcPts val="100"/>
              </a:spcAft>
              <a:buFont typeface="Wingdings" pitchFamily="2" charset="2"/>
              <a:buChar char="Ø"/>
            </a:pPr>
            <a:r>
              <a:rPr lang="en-US" altLang="zh-CN" sz="2800" dirty="0" smtClean="0"/>
              <a:t>SP</a:t>
            </a:r>
            <a:r>
              <a:rPr lang="en-US" altLang="zh-CN" sz="2800" baseline="30000" dirty="0" smtClean="0"/>
              <a:t>2</a:t>
            </a:r>
            <a:r>
              <a:rPr lang="en-US" altLang="zh-CN" sz="2800" dirty="0" smtClean="0"/>
              <a:t>Bench</a:t>
            </a:r>
          </a:p>
          <a:p>
            <a:pPr lvl="1">
              <a:spcAft>
                <a:spcPts val="100"/>
              </a:spcAft>
            </a:pPr>
            <a:r>
              <a:rPr lang="en-US" altLang="zh-CN" dirty="0" smtClean="0">
                <a:latin typeface="Arial Unicode MS" pitchFamily="34" charset="-122"/>
                <a:ea typeface="Arial Unicode MS" pitchFamily="34" charset="-122"/>
                <a:cs typeface="Arial Unicode MS" pitchFamily="34" charset="-122"/>
              </a:rPr>
              <a:t>Employ the DBLP library as its simulation basis.</a:t>
            </a:r>
            <a:endParaRPr lang="en-US" altLang="zh-CN" sz="7200" dirty="0" smtClean="0">
              <a:latin typeface="Arial Unicode MS" pitchFamily="34" charset="-122"/>
              <a:ea typeface="Arial Unicode MS" pitchFamily="34" charset="-122"/>
              <a:cs typeface="Arial Unicode MS" pitchFamily="34" charset="-122"/>
            </a:endParaRPr>
          </a:p>
          <a:p>
            <a:pPr lvl="1">
              <a:spcAft>
                <a:spcPts val="100"/>
              </a:spcAft>
            </a:pPr>
            <a:r>
              <a:rPr lang="en-US" altLang="zh-CN" dirty="0" smtClean="0">
                <a:latin typeface="Arial Unicode MS" pitchFamily="34" charset="-122"/>
                <a:ea typeface="Arial Unicode MS" pitchFamily="34" charset="-122"/>
                <a:cs typeface="Arial Unicode MS" pitchFamily="34" charset="-122"/>
              </a:rPr>
              <a:t>100M edges graph (11.24GB).</a:t>
            </a:r>
          </a:p>
          <a:p>
            <a:pPr lvl="1">
              <a:spcAft>
                <a:spcPts val="100"/>
              </a:spcAft>
            </a:pPr>
            <a:r>
              <a:rPr lang="en-US" altLang="zh-CN" dirty="0" smtClean="0">
                <a:latin typeface="Arial Unicode MS" pitchFamily="34" charset="-122"/>
                <a:ea typeface="Arial Unicode MS" pitchFamily="34" charset="-122"/>
                <a:cs typeface="Arial Unicode MS" pitchFamily="34" charset="-122"/>
              </a:rPr>
              <a:t> Query templates (5 of 12): Q2, Q4, Q6, Q7, Q8.</a:t>
            </a:r>
          </a:p>
          <a:p>
            <a:pPr lvl="2">
              <a:spcAft>
                <a:spcPts val="100"/>
              </a:spcAft>
            </a:pPr>
            <a:r>
              <a:rPr lang="en-US" altLang="zh-CN" sz="2000" dirty="0" smtClean="0"/>
              <a:t>E.g. Q4: Given a journal, select all distinct pairs of article author names for authors that have published in the journal</a:t>
            </a:r>
            <a:r>
              <a:rPr lang="en-US" altLang="zh-CN" sz="1600" dirty="0" smtClean="0"/>
              <a:t>.</a:t>
            </a:r>
          </a:p>
          <a:p>
            <a:pPr>
              <a:spcAft>
                <a:spcPts val="100"/>
              </a:spcAft>
              <a:buFont typeface="Wingdings" pitchFamily="2" charset="2"/>
              <a:buChar char="Ø"/>
            </a:pPr>
            <a:r>
              <a:rPr lang="en-US" altLang="zh-CN" sz="2800" dirty="0" smtClean="0"/>
              <a:t>Cluster environment</a:t>
            </a:r>
            <a:endParaRPr lang="en-US" altLang="zh-CN" sz="2400" dirty="0" smtClean="0"/>
          </a:p>
          <a:p>
            <a:pPr lvl="1">
              <a:spcAft>
                <a:spcPts val="100"/>
              </a:spcAft>
            </a:pPr>
            <a:r>
              <a:rPr lang="en-US" altLang="zh-CN" dirty="0" smtClean="0">
                <a:latin typeface="Arial Unicode MS" pitchFamily="34" charset="-122"/>
                <a:ea typeface="Arial Unicode MS" pitchFamily="34" charset="-122"/>
                <a:cs typeface="Arial Unicode MS" pitchFamily="34" charset="-122"/>
              </a:rPr>
              <a:t>31 </a:t>
            </a:r>
            <a:r>
              <a:rPr lang="en-US" altLang="zh-CN" dirty="0" smtClean="0"/>
              <a:t>computing nodes. </a:t>
            </a:r>
          </a:p>
          <a:p>
            <a:pPr lvl="2">
              <a:spcAft>
                <a:spcPts val="100"/>
              </a:spcAft>
            </a:pPr>
            <a:r>
              <a:rPr lang="en-US" altLang="zh-CN" sz="2000" dirty="0" smtClean="0"/>
              <a:t>Among these nodes, one serves as the master and the rest as workers.</a:t>
            </a:r>
            <a:endParaRPr lang="en-US" altLang="zh-CN" sz="6800" dirty="0" smtClean="0"/>
          </a:p>
          <a:p>
            <a:endParaRPr lang="en-US"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Effect of Complimentary</a:t>
            </a:r>
            <a:br>
              <a:rPr lang="en-US" dirty="0" smtClean="0"/>
            </a:br>
            <a:r>
              <a:rPr lang="en-US" dirty="0" smtClean="0"/>
              <a:t>  Partitioning</a:t>
            </a:r>
            <a:endParaRPr lang="en-US" dirty="0"/>
          </a:p>
        </p:txBody>
      </p:sp>
      <p:sp>
        <p:nvSpPr>
          <p:cNvPr id="6" name="Text Placeholder 5"/>
          <p:cNvSpPr>
            <a:spLocks noGrp="1"/>
          </p:cNvSpPr>
          <p:nvPr>
            <p:ph type="body" idx="2"/>
          </p:nvPr>
        </p:nvSpPr>
        <p:spPr/>
        <p:txBody>
          <a:bodyPr/>
          <a:lstStyle/>
          <a:p>
            <a:pPr>
              <a:buClr>
                <a:schemeClr val="accent4">
                  <a:lumMod val="50000"/>
                </a:schemeClr>
              </a:buClr>
            </a:pPr>
            <a:r>
              <a:rPr lang="en-US" altLang="zh-CN" sz="2400" dirty="0" smtClean="0"/>
              <a:t>Experiment setting</a:t>
            </a:r>
          </a:p>
          <a:p>
            <a:pPr lvl="1">
              <a:buClr>
                <a:schemeClr val="accent4">
                  <a:lumMod val="50000"/>
                </a:schemeClr>
              </a:buClr>
            </a:pPr>
            <a:r>
              <a:rPr lang="en-US" altLang="zh-CN" sz="2200" dirty="0" smtClean="0"/>
              <a:t> Partition configuration: CP1~CP5</a:t>
            </a:r>
          </a:p>
          <a:p>
            <a:pPr lvl="1">
              <a:buClr>
                <a:schemeClr val="accent4">
                  <a:lumMod val="50000"/>
                </a:schemeClr>
              </a:buClr>
            </a:pPr>
            <a:r>
              <a:rPr lang="en-US" altLang="zh-CN" dirty="0" smtClean="0"/>
              <a:t> </a:t>
            </a:r>
            <a:r>
              <a:rPr lang="en-US" altLang="zh-CN" sz="2200" dirty="0" smtClean="0"/>
              <a:t>Workload: 10</a:t>
            </a:r>
            <a:r>
              <a:rPr lang="en-US" altLang="zh-CN" sz="2200" baseline="30000" dirty="0" smtClean="0"/>
              <a:t>4</a:t>
            </a:r>
            <a:r>
              <a:rPr lang="en-US" altLang="zh-CN" sz="2200" dirty="0" smtClean="0"/>
              <a:t> Random queries</a:t>
            </a:r>
          </a:p>
          <a:p>
            <a:pPr lvl="1">
              <a:buClr>
                <a:schemeClr val="accent4">
                  <a:lumMod val="50000"/>
                </a:schemeClr>
              </a:buClr>
            </a:pPr>
            <a:endParaRPr lang="en-US" altLang="zh-CN" sz="2200" dirty="0" smtClean="0"/>
          </a:p>
          <a:p>
            <a:pPr marL="0" lvl="1">
              <a:buClr>
                <a:schemeClr val="accent4">
                  <a:lumMod val="50000"/>
                </a:schemeClr>
              </a:buClr>
            </a:pPr>
            <a:r>
              <a:rPr lang="en-US" altLang="zh-CN" dirty="0" smtClean="0"/>
              <a:t> Result</a:t>
            </a:r>
          </a:p>
          <a:p>
            <a:pPr lvl="1">
              <a:buClr>
                <a:schemeClr val="accent4">
                  <a:lumMod val="50000"/>
                </a:schemeClr>
              </a:buClr>
            </a:pPr>
            <a:r>
              <a:rPr lang="en-US" altLang="zh-CN" dirty="0" smtClean="0"/>
              <a:t> </a:t>
            </a:r>
            <a:r>
              <a:rPr lang="en-US" altLang="zh-CN" sz="2200" dirty="0" smtClean="0"/>
              <a:t>Significant cross query reduction</a:t>
            </a:r>
          </a:p>
          <a:p>
            <a:pPr lvl="1">
              <a:buClr>
                <a:schemeClr val="accent4">
                  <a:lumMod val="50000"/>
                </a:schemeClr>
              </a:buClr>
            </a:pPr>
            <a:r>
              <a:rPr lang="en-US" altLang="zh-CN" sz="2200" dirty="0" smtClean="0"/>
              <a:t> Cross query vanishes for Q2,Q4 and Q6</a:t>
            </a:r>
          </a:p>
          <a:p>
            <a:endParaRPr lang="en-US" dirty="0"/>
          </a:p>
        </p:txBody>
      </p:sp>
      <p:pic>
        <p:nvPicPr>
          <p:cNvPr id="7" name="图片 4" descr="图片1.jpg"/>
          <p:cNvPicPr>
            <a:picLocks noChangeAspect="1"/>
          </p:cNvPicPr>
          <p:nvPr/>
        </p:nvPicPr>
        <p:blipFill>
          <a:blip r:embed="rId2" cstate="print"/>
          <a:stretch>
            <a:fillRect/>
          </a:stretch>
        </p:blipFill>
        <p:spPr>
          <a:xfrm>
            <a:off x="762000" y="2590800"/>
            <a:ext cx="3505201" cy="2438400"/>
          </a:xfrm>
          <a:prstGeom prst="rect">
            <a:avLst/>
          </a:prstGeom>
        </p:spPr>
      </p:pic>
      <p:sp>
        <p:nvSpPr>
          <p:cNvPr id="9" name="TextBox 8"/>
          <p:cNvSpPr txBox="1"/>
          <p:nvPr/>
        </p:nvSpPr>
        <p:spPr>
          <a:xfrm>
            <a:off x="838200" y="5638800"/>
            <a:ext cx="3783408" cy="523220"/>
          </a:xfrm>
          <a:prstGeom prst="rect">
            <a:avLst/>
          </a:prstGeom>
          <a:noFill/>
        </p:spPr>
        <p:txBody>
          <a:bodyPr wrap="none" rtlCol="0">
            <a:spAutoFit/>
          </a:bodyPr>
          <a:lstStyle/>
          <a:p>
            <a:r>
              <a:rPr lang="en-US" dirty="0" smtClean="0"/>
              <a:t>We compare the performance by varying</a:t>
            </a:r>
          </a:p>
          <a:p>
            <a:r>
              <a:rPr lang="en-US" dirty="0" smtClean="0"/>
              <a:t>the number of the used primary partition sets.</a:t>
            </a:r>
            <a:endParaRPr lang="en-US" dirty="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System Evaluation: real graphs</a:t>
            </a:r>
            <a:endParaRPr lang="en-US" sz="3200" dirty="0"/>
          </a:p>
        </p:txBody>
      </p:sp>
      <p:sp>
        <p:nvSpPr>
          <p:cNvPr id="3" name="Text Placeholder 2"/>
          <p:cNvSpPr>
            <a:spLocks noGrp="1"/>
          </p:cNvSpPr>
          <p:nvPr>
            <p:ph type="body" idx="1"/>
          </p:nvPr>
        </p:nvSpPr>
        <p:spPr/>
        <p:txBody>
          <a:bodyPr/>
          <a:lstStyle/>
          <a:p>
            <a:pPr>
              <a:spcAft>
                <a:spcPts val="100"/>
              </a:spcAft>
              <a:buFont typeface="Wingdings" pitchFamily="2" charset="2"/>
              <a:buChar char="Ø"/>
            </a:pPr>
            <a:r>
              <a:rPr lang="en-US" altLang="zh-CN" sz="2800" dirty="0" smtClean="0"/>
              <a:t>Datasets</a:t>
            </a:r>
          </a:p>
          <a:p>
            <a:pPr lvl="1">
              <a:spcAft>
                <a:spcPts val="100"/>
              </a:spcAft>
            </a:pPr>
            <a:r>
              <a:rPr lang="en-US" altLang="zh-CN" dirty="0" smtClean="0"/>
              <a:t>Web graph: </a:t>
            </a:r>
            <a:r>
              <a:rPr lang="en-US" altLang="zh-CN" dirty="0" smtClean="0">
                <a:latin typeface="Arial Unicode MS" pitchFamily="34" charset="-122"/>
                <a:ea typeface="Arial Unicode MS" pitchFamily="34" charset="-122"/>
                <a:cs typeface="Arial Unicode MS" pitchFamily="34" charset="-122"/>
              </a:rPr>
              <a:t>30M vertices, 956M edges.</a:t>
            </a:r>
          </a:p>
          <a:p>
            <a:pPr lvl="1">
              <a:spcAft>
                <a:spcPts val="100"/>
              </a:spcAft>
            </a:pPr>
            <a:r>
              <a:rPr lang="en-US" altLang="zh-CN" dirty="0" smtClean="0">
                <a:latin typeface="Arial Unicode MS" pitchFamily="34" charset="-122"/>
                <a:ea typeface="Arial Unicode MS" pitchFamily="34" charset="-122"/>
                <a:cs typeface="Arial Unicode MS" pitchFamily="34" charset="-122"/>
              </a:rPr>
              <a:t>Twitter: 40.1M users, 1.4B edges.</a:t>
            </a:r>
          </a:p>
          <a:p>
            <a:pPr lvl="1">
              <a:spcAft>
                <a:spcPts val="100"/>
              </a:spcAft>
            </a:pPr>
            <a:r>
              <a:rPr lang="en-US" altLang="zh-CN" dirty="0" smtClean="0">
                <a:latin typeface="Arial Unicode MS" pitchFamily="34" charset="-122"/>
                <a:ea typeface="Arial Unicode MS" pitchFamily="34" charset="-122"/>
                <a:cs typeface="Arial Unicode MS" pitchFamily="34" charset="-122"/>
              </a:rPr>
              <a:t>Bio graph: 50M vertices, 68M edges.</a:t>
            </a:r>
          </a:p>
          <a:p>
            <a:pPr lvl="1">
              <a:spcAft>
                <a:spcPts val="100"/>
              </a:spcAft>
            </a:pPr>
            <a:r>
              <a:rPr lang="en-US" altLang="zh-CN" dirty="0" smtClean="0"/>
              <a:t>Synthetic graph: </a:t>
            </a:r>
            <a:r>
              <a:rPr lang="en-US" altLang="zh-CN" dirty="0" smtClean="0">
                <a:latin typeface="Arial Unicode MS" pitchFamily="34" charset="-122"/>
                <a:ea typeface="Arial Unicode MS" pitchFamily="34" charset="-122"/>
                <a:cs typeface="Arial Unicode MS" pitchFamily="34" charset="-122"/>
              </a:rPr>
              <a:t>0.2B vertices, 1 Billion edges.</a:t>
            </a:r>
            <a:endParaRPr lang="en-US" altLang="zh-CN" dirty="0" smtClean="0"/>
          </a:p>
          <a:p>
            <a:pPr>
              <a:spcAft>
                <a:spcPts val="100"/>
              </a:spcAft>
              <a:buFont typeface="Wingdings" pitchFamily="2" charset="2"/>
              <a:buChar char="Ø"/>
            </a:pPr>
            <a:r>
              <a:rPr lang="en-US" altLang="zh-CN" sz="2800" dirty="0" smtClean="0"/>
              <a:t>Query workload </a:t>
            </a:r>
            <a:r>
              <a:rPr lang="en-US" altLang="zh-CN" sz="2000" i="1" dirty="0" smtClean="0"/>
              <a:t>(three classic local graph queries) </a:t>
            </a:r>
          </a:p>
          <a:p>
            <a:pPr lvl="1">
              <a:spcAft>
                <a:spcPts val="100"/>
              </a:spcAft>
            </a:pPr>
            <a:r>
              <a:rPr lang="en-US" altLang="zh-CN" dirty="0" smtClean="0">
                <a:latin typeface="Arial Unicode MS" pitchFamily="34" charset="-122"/>
                <a:ea typeface="Arial Unicode MS" pitchFamily="34" charset="-122"/>
                <a:cs typeface="Arial Unicode MS" pitchFamily="34" charset="-122"/>
              </a:rPr>
              <a:t>h-hop neighbor search (h-NS).</a:t>
            </a:r>
          </a:p>
          <a:p>
            <a:pPr lvl="1">
              <a:spcAft>
                <a:spcPts val="100"/>
              </a:spcAft>
            </a:pPr>
            <a:r>
              <a:rPr lang="en-US" altLang="zh-CN" dirty="0" smtClean="0">
                <a:latin typeface="Arial Unicode MS" pitchFamily="34" charset="-122"/>
                <a:ea typeface="Arial Unicode MS" pitchFamily="34" charset="-122"/>
                <a:cs typeface="Arial Unicode MS" pitchFamily="34" charset="-122"/>
              </a:rPr>
              <a:t>h-step random walk (h-RW).</a:t>
            </a:r>
          </a:p>
          <a:p>
            <a:pPr lvl="1">
              <a:spcAft>
                <a:spcPts val="100"/>
              </a:spcAft>
            </a:pPr>
            <a:r>
              <a:rPr lang="en-US" altLang="zh-CN" dirty="0" smtClean="0">
                <a:latin typeface="Arial Unicode MS" pitchFamily="34" charset="-122"/>
                <a:ea typeface="Arial Unicode MS" pitchFamily="34" charset="-122"/>
                <a:cs typeface="Arial Unicode MS" pitchFamily="34" charset="-122"/>
              </a:rPr>
              <a:t>h-step random walk with restart (h-RWR).</a:t>
            </a:r>
          </a:p>
          <a:p>
            <a:endParaRPr lang="en-US" dirty="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zh-CN" dirty="0" smtClean="0"/>
              <a:t>Scalability</a:t>
            </a:r>
            <a:r>
              <a:rPr lang="en-US" altLang="zh-CN" sz="2800" b="0" dirty="0" smtClean="0"/>
              <a:t/>
            </a:r>
            <a:br>
              <a:rPr lang="en-US" altLang="zh-CN" sz="2800" b="0" dirty="0" smtClean="0"/>
            </a:br>
            <a:r>
              <a:rPr lang="en-US" altLang="zh-CN" sz="2800" b="0" dirty="0" smtClean="0"/>
              <a:t>   Cross-partition queries vs. Avg. response time</a:t>
            </a:r>
            <a:endParaRPr lang="en-US" sz="2800" dirty="0"/>
          </a:p>
        </p:txBody>
      </p:sp>
      <p:sp>
        <p:nvSpPr>
          <p:cNvPr id="6" name="Text Placeholder 5"/>
          <p:cNvSpPr>
            <a:spLocks noGrp="1"/>
          </p:cNvSpPr>
          <p:nvPr>
            <p:ph type="body" idx="2"/>
          </p:nvPr>
        </p:nvSpPr>
        <p:spPr/>
        <p:txBody>
          <a:bodyPr/>
          <a:lstStyle/>
          <a:p>
            <a:pPr>
              <a:buClr>
                <a:schemeClr val="accent4">
                  <a:lumMod val="50000"/>
                </a:schemeClr>
              </a:buClr>
            </a:pPr>
            <a:r>
              <a:rPr lang="en-US" altLang="zh-CN" sz="1800" dirty="0" smtClean="0"/>
              <a:t>Experiment setting</a:t>
            </a:r>
          </a:p>
          <a:p>
            <a:pPr lvl="1">
              <a:buClr>
                <a:schemeClr val="accent4">
                  <a:lumMod val="50000"/>
                </a:schemeClr>
              </a:buClr>
            </a:pPr>
            <a:r>
              <a:rPr lang="en-US" altLang="zh-CN" sz="1800" dirty="0" smtClean="0"/>
              <a:t> Partition configuration: CP1+DP.</a:t>
            </a:r>
          </a:p>
          <a:p>
            <a:pPr lvl="1">
              <a:buClr>
                <a:schemeClr val="accent4">
                  <a:lumMod val="50000"/>
                </a:schemeClr>
              </a:buClr>
            </a:pPr>
            <a:r>
              <a:rPr lang="en-US" altLang="zh-CN" sz="1800" dirty="0" smtClean="0"/>
              <a:t> Workload: 10</a:t>
            </a:r>
            <a:r>
              <a:rPr lang="en-US" altLang="zh-CN" sz="1800" baseline="30000" dirty="0" smtClean="0"/>
              <a:t>5</a:t>
            </a:r>
            <a:r>
              <a:rPr lang="en-US" altLang="zh-CN" sz="1800" dirty="0" smtClean="0"/>
              <a:t> random queries with 0%, 25%, 75% and 100% cross queries.</a:t>
            </a:r>
          </a:p>
          <a:p>
            <a:pPr lvl="1">
              <a:buClr>
                <a:schemeClr val="accent4">
                  <a:lumMod val="50000"/>
                </a:schemeClr>
              </a:buClr>
            </a:pPr>
            <a:endParaRPr lang="en-US" altLang="zh-CN" sz="1800" dirty="0" smtClean="0"/>
          </a:p>
          <a:p>
            <a:pPr marL="0" lvl="1">
              <a:buClr>
                <a:schemeClr val="accent4">
                  <a:lumMod val="50000"/>
                </a:schemeClr>
              </a:buClr>
            </a:pPr>
            <a:r>
              <a:rPr lang="en-US" altLang="zh-CN" sz="1800" dirty="0" smtClean="0"/>
              <a:t> Result</a:t>
            </a:r>
          </a:p>
          <a:p>
            <a:pPr lvl="1">
              <a:buClr>
                <a:schemeClr val="accent4">
                  <a:lumMod val="50000"/>
                </a:schemeClr>
              </a:buClr>
            </a:pPr>
            <a:r>
              <a:rPr lang="en-US" altLang="zh-CN" sz="1800" dirty="0" smtClean="0"/>
              <a:t> Effective for cross query</a:t>
            </a:r>
          </a:p>
          <a:p>
            <a:pPr lvl="1">
              <a:buClr>
                <a:schemeClr val="accent4">
                  <a:lumMod val="50000"/>
                </a:schemeClr>
              </a:buClr>
            </a:pPr>
            <a:r>
              <a:rPr lang="en-US" altLang="zh-CN" sz="1800" dirty="0" smtClean="0"/>
              <a:t> Effective for partitioning difficult graphs, i.e., </a:t>
            </a:r>
            <a:r>
              <a:rPr lang="en-US" altLang="zh-CN" sz="1800" i="1" dirty="0" smtClean="0"/>
              <a:t>Twitter</a:t>
            </a:r>
            <a:r>
              <a:rPr lang="en-US" altLang="zh-CN" sz="1800" dirty="0" smtClean="0"/>
              <a:t> and </a:t>
            </a:r>
            <a:r>
              <a:rPr lang="en-US" altLang="zh-CN" sz="1800" i="1" dirty="0" smtClean="0"/>
              <a:t>Bio</a:t>
            </a:r>
            <a:r>
              <a:rPr lang="en-US" altLang="zh-CN" sz="1800" dirty="0" smtClean="0"/>
              <a:t> graphs</a:t>
            </a:r>
            <a:endParaRPr lang="en-US" dirty="0"/>
          </a:p>
        </p:txBody>
      </p:sp>
      <p:sp>
        <p:nvSpPr>
          <p:cNvPr id="9" name="TextBox 8"/>
          <p:cNvSpPr txBox="1"/>
          <p:nvPr/>
        </p:nvSpPr>
        <p:spPr>
          <a:xfrm>
            <a:off x="838200" y="5638800"/>
            <a:ext cx="3733800" cy="523220"/>
          </a:xfrm>
          <a:prstGeom prst="rect">
            <a:avLst/>
          </a:prstGeom>
          <a:noFill/>
        </p:spPr>
        <p:txBody>
          <a:bodyPr wrap="square" rtlCol="0">
            <a:spAutoFit/>
          </a:bodyPr>
          <a:lstStyle/>
          <a:p>
            <a:r>
              <a:rPr lang="en-US" dirty="0" smtClean="0"/>
              <a:t>We test the capability of Sedge to handle intensive cross-partition queries.</a:t>
            </a:r>
            <a:endParaRPr lang="en-US" dirty="0"/>
          </a:p>
        </p:txBody>
      </p:sp>
      <p:pic>
        <p:nvPicPr>
          <p:cNvPr id="8" name="图片 6" descr="捕获.JPG"/>
          <p:cNvPicPr>
            <a:picLocks noChangeAspect="1"/>
          </p:cNvPicPr>
          <p:nvPr/>
        </p:nvPicPr>
        <p:blipFill>
          <a:blip r:embed="rId2" cstate="print"/>
          <a:stretch>
            <a:fillRect/>
          </a:stretch>
        </p:blipFill>
        <p:spPr>
          <a:xfrm>
            <a:off x="533400" y="2286000"/>
            <a:ext cx="4032447" cy="2695603"/>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RDF as Triples and a Graph</a:t>
            </a:r>
            <a:endParaRPr lang="en-US" dirty="0"/>
          </a:p>
        </p:txBody>
      </p:sp>
      <p:pic>
        <p:nvPicPr>
          <p:cNvPr id="1026" name="Picture 2"/>
          <p:cNvPicPr>
            <a:picLocks noChangeAspect="1" noChangeArrowheads="1"/>
          </p:cNvPicPr>
          <p:nvPr/>
        </p:nvPicPr>
        <p:blipFill>
          <a:blip r:embed="rId2"/>
          <a:srcRect/>
          <a:stretch>
            <a:fillRect/>
          </a:stretch>
        </p:blipFill>
        <p:spPr bwMode="auto">
          <a:xfrm>
            <a:off x="5181600" y="1828800"/>
            <a:ext cx="3563265" cy="2862262"/>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304800" y="1676400"/>
            <a:ext cx="4832193" cy="3171825"/>
          </a:xfrm>
          <a:prstGeom prst="rect">
            <a:avLst/>
          </a:prstGeom>
          <a:noFill/>
          <a:ln w="9525">
            <a:noFill/>
            <a:miter lim="800000"/>
            <a:headEnd/>
            <a:tailEnd/>
          </a:ln>
        </p:spPr>
      </p:pic>
      <p:sp>
        <p:nvSpPr>
          <p:cNvPr id="6" name="TextBox 5"/>
          <p:cNvSpPr txBox="1"/>
          <p:nvPr/>
        </p:nvSpPr>
        <p:spPr>
          <a:xfrm>
            <a:off x="762000" y="5334000"/>
            <a:ext cx="7772400" cy="923330"/>
          </a:xfrm>
          <a:prstGeom prst="rect">
            <a:avLst/>
          </a:prstGeom>
          <a:noFill/>
        </p:spPr>
        <p:txBody>
          <a:bodyPr wrap="square" rtlCol="0">
            <a:spAutoFit/>
          </a:bodyPr>
          <a:lstStyle/>
          <a:p>
            <a:r>
              <a:rPr lang="en-US" sz="1800" dirty="0" smtClean="0"/>
              <a:t>Many RDF stores (systems that are built to store and query RDF data) store the triples in a relational database, using a single relational table containing three columns</a:t>
            </a:r>
            <a:endParaRPr lang="en-US" sz="1800"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09800"/>
            <a:ext cx="8229600" cy="1569660"/>
          </a:xfrm>
          <a:prstGeom prst="rect">
            <a:avLst/>
          </a:prstGeom>
        </p:spPr>
        <p:txBody>
          <a:bodyPr wrap="square">
            <a:spAutoFit/>
          </a:bodyPr>
          <a:lstStyle/>
          <a:p>
            <a:pPr algn="ctr"/>
            <a:r>
              <a:rPr lang="en" sz="4800" dirty="0" smtClean="0">
                <a:solidFill>
                  <a:schemeClr val="bg1"/>
                </a:solidFill>
              </a:rPr>
              <a:t>Comparison Between the Works of Two Papers</a:t>
            </a:r>
            <a:endParaRPr lang="en-US" sz="4800" dirty="0">
              <a:solidFill>
                <a:schemeClr val="bg1"/>
              </a:solidFill>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a:t>
            </a:r>
            <a:endParaRPr lang="en-US" dirty="0"/>
          </a:p>
        </p:txBody>
      </p:sp>
      <p:graphicFrame>
        <p:nvGraphicFramePr>
          <p:cNvPr id="3" name="Table 2"/>
          <p:cNvGraphicFramePr>
            <a:graphicFrameLocks noGrp="1"/>
          </p:cNvGraphicFramePr>
          <p:nvPr/>
        </p:nvGraphicFramePr>
        <p:xfrm>
          <a:off x="990600" y="1905000"/>
          <a:ext cx="7543800" cy="2874645"/>
        </p:xfrm>
        <a:graphic>
          <a:graphicData uri="http://schemas.openxmlformats.org/drawingml/2006/table">
            <a:tbl>
              <a:tblPr firstRow="1" bandRow="1"/>
              <a:tblGrid>
                <a:gridCol w="3771900"/>
                <a:gridCol w="3771900"/>
              </a:tblGrid>
              <a:tr h="466725">
                <a:tc>
                  <a:txBody>
                    <a:bodyPr/>
                    <a:lstStyle/>
                    <a:p>
                      <a:pPr algn="ctr"/>
                      <a:r>
                        <a:rPr lang="en-US" sz="2000" b="1" dirty="0" smtClean="0"/>
                        <a:t>PAPER 1</a:t>
                      </a:r>
                      <a:endParaRPr lang="en-US" sz="2000" b="1" dirty="0"/>
                    </a:p>
                  </a:txBody>
                  <a:tcPr/>
                </a:tc>
                <a:tc>
                  <a:txBody>
                    <a:bodyPr/>
                    <a:lstStyle/>
                    <a:p>
                      <a:pPr algn="ctr"/>
                      <a:r>
                        <a:rPr lang="en-US" sz="2000" b="1" dirty="0" smtClean="0"/>
                        <a:t>PAPER 2</a:t>
                      </a:r>
                      <a:endParaRPr lang="en-US" sz="2000" b="1" dirty="0"/>
                    </a:p>
                  </a:txBody>
                  <a:tcPr/>
                </a:tc>
              </a:tr>
              <a:tr h="466725">
                <a:tc gridSpan="2">
                  <a:txBody>
                    <a:bodyPr/>
                    <a:lstStyle/>
                    <a:p>
                      <a:pPr algn="ctr"/>
                      <a:r>
                        <a:rPr lang="en-US" sz="2000" dirty="0" smtClean="0"/>
                        <a:t>Both tries to minimize inter –machine</a:t>
                      </a:r>
                      <a:r>
                        <a:rPr lang="en-US" sz="2000" baseline="0" dirty="0" smtClean="0"/>
                        <a:t> communication but uses different techniques</a:t>
                      </a:r>
                      <a:endParaRPr lang="en-US" sz="2000" dirty="0"/>
                    </a:p>
                  </a:txBody>
                  <a:tcPr/>
                </a:tc>
                <a:tc hMerge="1">
                  <a:txBody>
                    <a:bodyPr/>
                    <a:lstStyle/>
                    <a:p>
                      <a:endParaRPr lang="en-US" sz="2000" dirty="0"/>
                    </a:p>
                  </a:txBody>
                  <a:tcPr/>
                </a:tc>
              </a:tr>
              <a:tr h="466725">
                <a:tc>
                  <a:txBody>
                    <a:bodyPr/>
                    <a:lstStyle/>
                    <a:p>
                      <a:pPr algn="ctr"/>
                      <a:r>
                        <a:rPr lang="en-US" sz="2000" dirty="0" smtClean="0"/>
                        <a:t>Focuses</a:t>
                      </a:r>
                      <a:r>
                        <a:rPr lang="en-US" sz="2000" baseline="0" dirty="0" smtClean="0"/>
                        <a:t> on data partitioning techniques</a:t>
                      </a:r>
                      <a:endParaRPr lang="en-US" sz="2000" dirty="0"/>
                    </a:p>
                  </a:txBody>
                  <a:tcPr/>
                </a:tc>
                <a:tc>
                  <a:txBody>
                    <a:bodyPr/>
                    <a:lstStyle/>
                    <a:p>
                      <a:pPr algn="ctr"/>
                      <a:r>
                        <a:rPr lang="en-US" sz="2000" dirty="0" smtClean="0"/>
                        <a:t>Focuses on managing partitions to fit workload changes</a:t>
                      </a:r>
                      <a:endParaRPr lang="en-US" sz="2000" dirty="0"/>
                    </a:p>
                  </a:txBody>
                  <a:tcPr/>
                </a:tc>
              </a:tr>
              <a:tr h="466725">
                <a:tc>
                  <a:txBody>
                    <a:bodyPr/>
                    <a:lstStyle/>
                    <a:p>
                      <a:pPr algn="ctr"/>
                      <a:r>
                        <a:rPr lang="en-US" sz="2000" dirty="0" smtClean="0"/>
                        <a:t>Cannot</a:t>
                      </a:r>
                      <a:r>
                        <a:rPr lang="en-US" sz="2000" baseline="0" dirty="0" smtClean="0"/>
                        <a:t> handle updates</a:t>
                      </a:r>
                      <a:endParaRPr lang="en-US" sz="2000" dirty="0"/>
                    </a:p>
                  </a:txBody>
                  <a:tcPr/>
                </a:tc>
                <a:tc>
                  <a:txBody>
                    <a:bodyPr/>
                    <a:lstStyle/>
                    <a:p>
                      <a:pPr algn="ctr"/>
                      <a:r>
                        <a:rPr lang="en-US" sz="2000" dirty="0" smtClean="0"/>
                        <a:t>Can handle dynamic update and synchronization</a:t>
                      </a:r>
                      <a:endParaRPr lang="en-US" sz="2000" dirty="0"/>
                    </a:p>
                  </a:txBody>
                  <a:tcPr/>
                </a:tc>
              </a:tr>
            </a:tbl>
          </a:graphicData>
        </a:graphic>
      </p:graphicFrame>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Shape 144"/>
          <p:cNvSpPr/>
          <p:nvPr/>
        </p:nvSpPr>
        <p:spPr>
          <a:xfrm>
            <a:off x="3019447" y="1619022"/>
            <a:ext cx="3345893" cy="3221451"/>
          </a:xfrm>
          <a:prstGeom prst="rect">
            <a:avLst/>
          </a:prstGeom>
          <a:blipFill>
            <a:blip r:embed="rId3"/>
            <a:stretch>
              <a:fillRect/>
            </a:stretch>
          </a:blipFill>
          <a:ln>
            <a:noFill/>
          </a:ln>
        </p:spPr>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Shape 149"/>
          <p:cNvSpPr txBox="1"/>
          <p:nvPr/>
        </p:nvSpPr>
        <p:spPr>
          <a:xfrm>
            <a:off x="2970125" y="2660725"/>
            <a:ext cx="3657600" cy="1279200"/>
          </a:xfrm>
          <a:prstGeom prst="rect">
            <a:avLst/>
          </a:prstGeom>
          <a:noFill/>
        </p:spPr>
        <p:txBody>
          <a:bodyPr lIns="91425" tIns="91425" rIns="91425" bIns="91425" anchor="t" anchorCtr="0">
            <a:noAutofit/>
          </a:bodyPr>
          <a:lstStyle/>
          <a:p>
            <a:pPr>
              <a:buNone/>
            </a:pPr>
            <a:r>
              <a:rPr lang="en" sz="4800"/>
              <a:t>Thank You!</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SPARQL Query Language</a:t>
            </a:r>
            <a:endParaRPr lang="en-US" dirty="0"/>
          </a:p>
        </p:txBody>
      </p:sp>
      <p:sp>
        <p:nvSpPr>
          <p:cNvPr id="3" name="Content Placeholder 2"/>
          <p:cNvSpPr>
            <a:spLocks noGrp="1"/>
          </p:cNvSpPr>
          <p:nvPr>
            <p:ph type="body" idx="1"/>
          </p:nvPr>
        </p:nvSpPr>
        <p:spPr/>
        <p:txBody>
          <a:bodyPr/>
          <a:lstStyle/>
          <a:p>
            <a:r>
              <a:rPr lang="en-US" sz="2000" dirty="0" smtClean="0"/>
              <a:t>A set of basic graph patterns.</a:t>
            </a:r>
          </a:p>
          <a:p>
            <a:pPr lvl="1"/>
            <a:r>
              <a:rPr lang="en-US" sz="1800" dirty="0"/>
              <a:t> </a:t>
            </a:r>
            <a:r>
              <a:rPr lang="en-US" sz="1800" dirty="0" smtClean="0"/>
              <a:t>A pattern is a RDF triple that contains variables.</a:t>
            </a:r>
          </a:p>
          <a:p>
            <a:pPr lvl="1"/>
            <a:r>
              <a:rPr lang="en-US" sz="1800" dirty="0" smtClean="0"/>
              <a:t>Answering SPARQL can be seen as finding </a:t>
            </a:r>
            <a:r>
              <a:rPr lang="en-US" sz="1800" dirty="0" err="1" smtClean="0"/>
              <a:t>subgraphs</a:t>
            </a:r>
            <a:r>
              <a:rPr lang="en-US" sz="1800" dirty="0" smtClean="0"/>
              <a:t> in the RDF data that match the graph pattern</a:t>
            </a:r>
          </a:p>
          <a:p>
            <a:pPr lvl="1"/>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90675" y="3048000"/>
            <a:ext cx="4352925" cy="167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17600" y="5029200"/>
            <a:ext cx="5972175" cy="129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6" name="Group 31"/>
          <p:cNvGrpSpPr/>
          <p:nvPr/>
        </p:nvGrpSpPr>
        <p:grpSpPr>
          <a:xfrm>
            <a:off x="1244600" y="5410200"/>
            <a:ext cx="2859086" cy="1117600"/>
            <a:chOff x="1244600" y="5410200"/>
            <a:chExt cx="2859086" cy="1117600"/>
          </a:xfrm>
        </p:grpSpPr>
        <p:sp>
          <p:nvSpPr>
            <p:cNvPr id="4" name="Oval 3"/>
            <p:cNvSpPr/>
            <p:nvPr/>
          </p:nvSpPr>
          <p:spPr>
            <a:xfrm>
              <a:off x="1523999" y="5410200"/>
              <a:ext cx="2579687"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44600" y="6158468"/>
              <a:ext cx="889000" cy="369332"/>
            </a:xfrm>
            <a:prstGeom prst="rect">
              <a:avLst/>
            </a:prstGeom>
            <a:noFill/>
          </p:spPr>
          <p:txBody>
            <a:bodyPr wrap="square" rtlCol="0">
              <a:spAutoFit/>
            </a:bodyPr>
            <a:lstStyle/>
            <a:p>
              <a:r>
                <a:rPr lang="en-US" dirty="0" smtClean="0">
                  <a:solidFill>
                    <a:srgbClr val="FF0000"/>
                  </a:solidFill>
                </a:rPr>
                <a:t>S-S join</a:t>
              </a:r>
              <a:endParaRPr lang="en-US" dirty="0">
                <a:solidFill>
                  <a:srgbClr val="FF0000"/>
                </a:solidFill>
              </a:endParaRPr>
            </a:p>
          </p:txBody>
        </p:sp>
        <p:cxnSp>
          <p:nvCxnSpPr>
            <p:cNvPr id="14" name="Curved Connector 13"/>
            <p:cNvCxnSpPr>
              <a:stCxn id="4" idx="4"/>
            </p:cNvCxnSpPr>
            <p:nvPr/>
          </p:nvCxnSpPr>
          <p:spPr>
            <a:xfrm rot="5400000">
              <a:off x="2168922" y="5603479"/>
              <a:ext cx="609600" cy="680243"/>
            </a:xfrm>
            <a:prstGeom prst="curvedConnector2">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32"/>
          <p:cNvGrpSpPr/>
          <p:nvPr/>
        </p:nvGrpSpPr>
        <p:grpSpPr>
          <a:xfrm>
            <a:off x="4732867" y="5094496"/>
            <a:ext cx="3564467" cy="772904"/>
            <a:chOff x="4732867" y="5094496"/>
            <a:chExt cx="3564467" cy="772904"/>
          </a:xfrm>
        </p:grpSpPr>
        <p:sp>
          <p:nvSpPr>
            <p:cNvPr id="7" name="Oval 6"/>
            <p:cNvSpPr/>
            <p:nvPr/>
          </p:nvSpPr>
          <p:spPr>
            <a:xfrm>
              <a:off x="4732867" y="5638800"/>
              <a:ext cx="2356908" cy="228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382934" y="5094496"/>
              <a:ext cx="914400" cy="369332"/>
            </a:xfrm>
            <a:prstGeom prst="rect">
              <a:avLst/>
            </a:prstGeom>
            <a:noFill/>
          </p:spPr>
          <p:txBody>
            <a:bodyPr wrap="square" rtlCol="0">
              <a:spAutoFit/>
            </a:bodyPr>
            <a:lstStyle/>
            <a:p>
              <a:r>
                <a:rPr lang="en-US" dirty="0" smtClean="0">
                  <a:solidFill>
                    <a:srgbClr val="00B050"/>
                  </a:solidFill>
                </a:rPr>
                <a:t>S-O join</a:t>
              </a:r>
              <a:endParaRPr lang="en-US" dirty="0">
                <a:solidFill>
                  <a:srgbClr val="00B050"/>
                </a:solidFill>
              </a:endParaRPr>
            </a:p>
          </p:txBody>
        </p:sp>
        <p:cxnSp>
          <p:nvCxnSpPr>
            <p:cNvPr id="20" name="Curved Connector 19"/>
            <p:cNvCxnSpPr>
              <a:stCxn id="7" idx="5"/>
            </p:cNvCxnSpPr>
            <p:nvPr/>
          </p:nvCxnSpPr>
          <p:spPr>
            <a:xfrm rot="5400000" flipH="1" flipV="1">
              <a:off x="7073461" y="5134981"/>
              <a:ext cx="370094" cy="1027788"/>
            </a:xfrm>
            <a:prstGeom prst="curvedConnector4">
              <a:avLst>
                <a:gd name="adj1" fmla="val -61768"/>
                <a:gd name="adj2" fmla="val 98919"/>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5945208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 calcmode="lin" valueType="num">
                                      <p:cBhvr additive="base">
                                        <p:cTn id="12" dur="500" fill="hold"/>
                                        <p:tgtEl>
                                          <p:spTgt spid="2051"/>
                                        </p:tgtEl>
                                        <p:attrNameLst>
                                          <p:attrName>ppt_x</p:attrName>
                                        </p:attrNameLst>
                                      </p:cBhvr>
                                      <p:tavLst>
                                        <p:tav tm="0">
                                          <p:val>
                                            <p:strVal val="#ppt_x"/>
                                          </p:val>
                                        </p:tav>
                                        <p:tav tm="100000">
                                          <p:val>
                                            <p:strVal val="#ppt_x"/>
                                          </p:val>
                                        </p:tav>
                                      </p:tavLst>
                                    </p:anim>
                                    <p:anim calcmode="lin" valueType="num">
                                      <p:cBhvr additive="base">
                                        <p:cTn id="13"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for Star Pattern</a:t>
            </a:r>
            <a:endParaRPr lang="en-US" dirty="0"/>
          </a:p>
        </p:txBody>
      </p:sp>
      <p:pic>
        <p:nvPicPr>
          <p:cNvPr id="1026" name="Picture 2"/>
          <p:cNvPicPr>
            <a:picLocks noChangeAspect="1" noChangeArrowheads="1"/>
          </p:cNvPicPr>
          <p:nvPr/>
        </p:nvPicPr>
        <p:blipFill>
          <a:blip r:embed="rId3"/>
          <a:srcRect/>
          <a:stretch>
            <a:fillRect/>
          </a:stretch>
        </p:blipFill>
        <p:spPr bwMode="auto">
          <a:xfrm>
            <a:off x="4800600" y="2971800"/>
            <a:ext cx="3990975" cy="3176588"/>
          </a:xfrm>
          <a:prstGeom prst="rect">
            <a:avLst/>
          </a:prstGeom>
          <a:noFill/>
          <a:ln w="9525">
            <a:noFill/>
            <a:miter lim="800000"/>
            <a:headEnd/>
            <a:tailEnd/>
          </a:ln>
        </p:spPr>
      </p:pic>
      <p:pic>
        <p:nvPicPr>
          <p:cNvPr id="1027" name="Picture 3"/>
          <p:cNvPicPr>
            <a:picLocks noChangeAspect="1" noChangeArrowheads="1"/>
          </p:cNvPicPr>
          <p:nvPr/>
        </p:nvPicPr>
        <p:blipFill>
          <a:blip r:embed="rId4"/>
          <a:srcRect/>
          <a:stretch>
            <a:fillRect/>
          </a:stretch>
        </p:blipFill>
        <p:spPr bwMode="auto">
          <a:xfrm>
            <a:off x="228600" y="1981200"/>
            <a:ext cx="4191000" cy="216179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a:themeElements>
    <a:clrScheme name="Custom 233">
      <a:dk1>
        <a:srgbClr val="000000"/>
      </a:dk1>
      <a:lt1>
        <a:srgbClr val="FFFFFF"/>
      </a:lt1>
      <a:dk2>
        <a:srgbClr val="2388DB"/>
      </a:dk2>
      <a:lt2>
        <a:srgbClr val="BBD7F8"/>
      </a:lt2>
      <a:accent1>
        <a:srgbClr val="80B606"/>
      </a:accent1>
      <a:accent2>
        <a:srgbClr val="E29F1D"/>
      </a:accent2>
      <a:accent3>
        <a:srgbClr val="1D6FB2"/>
      </a:accent3>
      <a:accent4>
        <a:srgbClr val="3FAC98"/>
      </a:accent4>
      <a:accent5>
        <a:srgbClr val="5B57BB"/>
      </a:accent5>
      <a:accent6>
        <a:srgbClr val="D1505E"/>
      </a:accent6>
      <a:hlink>
        <a:srgbClr val="185DA2"/>
      </a:hlink>
      <a:folHlink>
        <a:srgbClr val="0048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1471</TotalTime>
  <Words>4621</Words>
  <Application>Microsoft Office PowerPoint</Application>
  <PresentationFormat>On-screen Show (4:3)</PresentationFormat>
  <Paragraphs>413</Paragraphs>
  <Slides>73</Slides>
  <Notes>18</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
      <vt:lpstr>Comprehensive Survey Project (in-depth analysis of research literature)  1. Scalable SPARQL Querying of Large RDF Graphs (aug-sep 2011) 2. Towards Effective Partition Management for Large Graphs (may 2012)</vt:lpstr>
      <vt:lpstr>Quick Background </vt:lpstr>
      <vt:lpstr>Slide 3</vt:lpstr>
      <vt:lpstr>Clustered RDF DB Systems Gaining     Importance </vt:lpstr>
      <vt:lpstr>Clustered RDF DB systems: Not    Explored Significantly</vt:lpstr>
      <vt:lpstr>Primary Contributions of this work</vt:lpstr>
      <vt:lpstr>RDF as Triples and a Graph</vt:lpstr>
      <vt:lpstr>The SPARQL Query Language</vt:lpstr>
      <vt:lpstr>Example for Star Pattern</vt:lpstr>
      <vt:lpstr>System Architecture</vt:lpstr>
      <vt:lpstr>Data Partitioning: A Case Study</vt:lpstr>
      <vt:lpstr>Data Partitioning: Edge vs. Vertex   Partitioning</vt:lpstr>
      <vt:lpstr>Data Partitioning: Vertex Partitioning</vt:lpstr>
      <vt:lpstr>Triple Placement</vt:lpstr>
      <vt:lpstr>Example for N-hop guarantee </vt:lpstr>
      <vt:lpstr>More on N-Hop Guarantee</vt:lpstr>
      <vt:lpstr>Query Processing</vt:lpstr>
      <vt:lpstr>Two Important Terms</vt:lpstr>
      <vt:lpstr>Understanding DoFE</vt:lpstr>
      <vt:lpstr>Is a Query PWOC?</vt:lpstr>
      <vt:lpstr>Query Processing: Example</vt:lpstr>
      <vt:lpstr>Query Processing: More Example</vt:lpstr>
      <vt:lpstr>Experiments</vt:lpstr>
      <vt:lpstr>Experiments: Benchmark</vt:lpstr>
      <vt:lpstr>Experiments: Data Load Time</vt:lpstr>
      <vt:lpstr>Experiments: Performance</vt:lpstr>
      <vt:lpstr>Experiments: Results </vt:lpstr>
      <vt:lpstr>Conclusion and Future Work</vt:lpstr>
      <vt:lpstr>Slide 29</vt:lpstr>
      <vt:lpstr>Key Points</vt:lpstr>
      <vt:lpstr>Motivation</vt:lpstr>
      <vt:lpstr>Existed Solutions</vt:lpstr>
      <vt:lpstr>Pregel Limitations</vt:lpstr>
      <vt:lpstr>Focus of Study</vt:lpstr>
      <vt:lpstr>Solution Introduced: SEDGE</vt:lpstr>
      <vt:lpstr>Outline</vt:lpstr>
      <vt:lpstr>Slide 37</vt:lpstr>
      <vt:lpstr>Graph Query Access Patterns</vt:lpstr>
      <vt:lpstr>Complementary Partitioning</vt:lpstr>
      <vt:lpstr>An Iterative Solution</vt:lpstr>
      <vt:lpstr>Two-Level Partition Architecture</vt:lpstr>
      <vt:lpstr>SEDGE System Architecture</vt:lpstr>
      <vt:lpstr>Slide 43</vt:lpstr>
      <vt:lpstr>Technique: Complimentary Graph     Partitioning</vt:lpstr>
      <vt:lpstr>Complimentary Graph Partitioning   (contd.)</vt:lpstr>
      <vt:lpstr>Complimentary Graph Partitioning   (contd.)</vt:lpstr>
      <vt:lpstr>Complimentary Graph Partitioning   (contd.)</vt:lpstr>
      <vt:lpstr>Slide 48</vt:lpstr>
      <vt:lpstr>Understanding Query Hotspots</vt:lpstr>
      <vt:lpstr>Partition Replication to Handle    Internal Hotspots</vt:lpstr>
      <vt:lpstr>Cross-Partition Hotspot Analysis</vt:lpstr>
      <vt:lpstr>Track Cross Partition Queries</vt:lpstr>
      <vt:lpstr>Understanding Color Blocks</vt:lpstr>
      <vt:lpstr>Dynamic Partitioning – Query   Profiling</vt:lpstr>
      <vt:lpstr>Dynamic Partitioning – Envelopes    Collection</vt:lpstr>
      <vt:lpstr>Similarity Based Greedy Algorithm</vt:lpstr>
      <vt:lpstr>Understanding Similarity-Based Greedy   Algorithm</vt:lpstr>
      <vt:lpstr>Duplicate Sensitive Graph Query</vt:lpstr>
      <vt:lpstr>Slide 59</vt:lpstr>
      <vt:lpstr>Query Routing </vt:lpstr>
      <vt:lpstr>Query Routing (contd.)</vt:lpstr>
      <vt:lpstr>Partition Workload Monitoring</vt:lpstr>
      <vt:lpstr>Partition Replacement</vt:lpstr>
      <vt:lpstr>Dynamic Update &amp; Synchronization</vt:lpstr>
      <vt:lpstr>Slide 65</vt:lpstr>
      <vt:lpstr>System Evaluation: RDF benchmarks</vt:lpstr>
      <vt:lpstr>Effect of Complimentary   Partitioning</vt:lpstr>
      <vt:lpstr>System Evaluation: real graphs</vt:lpstr>
      <vt:lpstr>Scalability    Cross-partition queries vs. Avg. response time</vt:lpstr>
      <vt:lpstr>Slide 70</vt:lpstr>
      <vt:lpstr>Comparison</vt:lpstr>
      <vt:lpstr>Slide 72</vt:lpstr>
      <vt:lpstr>Slide 73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CS592 - Introduction to Service Networks Project - Phase 1 Presentation (Team 6)</dc:title>
  <cp:lastModifiedBy>Vineet</cp:lastModifiedBy>
  <cp:revision>226</cp:revision>
  <dcterms:modified xsi:type="dcterms:W3CDTF">2013-05-21T12:39:27Z</dcterms:modified>
</cp:coreProperties>
</file>